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8" r:id="rId3"/>
    <p:sldId id="259" r:id="rId4"/>
    <p:sldId id="274" r:id="rId5"/>
    <p:sldId id="268" r:id="rId6"/>
    <p:sldId id="269" r:id="rId7"/>
    <p:sldId id="270" r:id="rId8"/>
    <p:sldId id="271" r:id="rId9"/>
    <p:sldId id="276" r:id="rId10"/>
    <p:sldId id="273" r:id="rId11"/>
    <p:sldId id="275" r:id="rId12"/>
    <p:sldId id="263" r:id="rId13"/>
    <p:sldId id="279" r:id="rId14"/>
    <p:sldId id="267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B77B0-2391-4855-84BF-4177CB1BB71A}" type="datetimeFigureOut">
              <a:rPr lang="th-TH" smtClean="0"/>
              <a:pPr/>
              <a:t>24/03/58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40C94-DC98-4F8A-BC02-1F52B0D90C74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40C94-DC98-4F8A-BC02-1F52B0D90C74}" type="slidenum">
              <a:rPr lang="th-TH" smtClean="0"/>
              <a:pPr/>
              <a:t>3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1F266-FB5C-4720-8A25-EAD746142E1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40C94-DC98-4F8A-BC02-1F52B0D90C74}" type="slidenum">
              <a:rPr lang="th-TH" smtClean="0"/>
              <a:pPr/>
              <a:t>14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5ED8-B2B8-4FA4-99C2-7133AD72C965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1461-9AFD-4CF9-A799-9A0009305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5ED8-B2B8-4FA4-99C2-7133AD72C965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1461-9AFD-4CF9-A799-9A0009305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5ED8-B2B8-4FA4-99C2-7133AD72C965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1461-9AFD-4CF9-A799-9A0009305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5ED8-B2B8-4FA4-99C2-7133AD72C965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1461-9AFD-4CF9-A799-9A0009305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5ED8-B2B8-4FA4-99C2-7133AD72C965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1461-9AFD-4CF9-A799-9A0009305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5ED8-B2B8-4FA4-99C2-7133AD72C965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1461-9AFD-4CF9-A799-9A0009305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5ED8-B2B8-4FA4-99C2-7133AD72C965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1461-9AFD-4CF9-A799-9A0009305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5ED8-B2B8-4FA4-99C2-7133AD72C965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1461-9AFD-4CF9-A799-9A0009305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5ED8-B2B8-4FA4-99C2-7133AD72C965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1461-9AFD-4CF9-A799-9A0009305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5ED8-B2B8-4FA4-99C2-7133AD72C965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1461-9AFD-4CF9-A799-9A0009305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5ED8-B2B8-4FA4-99C2-7133AD72C965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1461-9AFD-4CF9-A799-9A0009305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05ED8-B2B8-4FA4-99C2-7133AD72C965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C1461-9AFD-4CF9-A799-9A0009305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571480"/>
            <a:ext cx="7500990" cy="207170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sz="4000" b="1" dirty="0" smtClean="0">
                <a:latin typeface="TH Niramit AS" pitchFamily="2" charset="-34"/>
                <a:cs typeface="+mj-cs"/>
              </a:rPr>
              <a:t> </a:t>
            </a:r>
            <a:r>
              <a:rPr lang="th-TH" sz="4000" b="1" dirty="0" smtClean="0">
                <a:latin typeface="TH Niramit AS" pitchFamily="2" charset="-34"/>
                <a:cs typeface="+mj-cs"/>
              </a:rPr>
              <a:t/>
            </a:r>
            <a:br>
              <a:rPr lang="th-TH" sz="4000" b="1" dirty="0" smtClean="0">
                <a:latin typeface="TH Niramit AS" pitchFamily="2" charset="-34"/>
                <a:cs typeface="+mj-cs"/>
              </a:rPr>
            </a:br>
            <a: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TH Niramit AS" pitchFamily="2" charset="-34"/>
                <a:cs typeface="+mj-cs"/>
              </a:rPr>
              <a:t>ความ</a:t>
            </a:r>
            <a:r>
              <a:rPr lang="th-TH" b="1" dirty="0">
                <a:solidFill>
                  <a:schemeClr val="tx2">
                    <a:lumMod val="75000"/>
                  </a:schemeClr>
                </a:solidFill>
                <a:latin typeface="TH Niramit AS" pitchFamily="2" charset="-34"/>
                <a:cs typeface="+mj-cs"/>
              </a:rPr>
              <a:t>เป็นมาของการ</a:t>
            </a:r>
            <a: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TH Niramit AS" pitchFamily="2" charset="-34"/>
                <a:cs typeface="+mj-cs"/>
              </a:rPr>
              <a:t>ประชุม </a:t>
            </a:r>
            <a:b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TH Niramit AS" pitchFamily="2" charset="-34"/>
                <a:cs typeface="+mj-cs"/>
              </a:rPr>
            </a:br>
            <a: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TH Niramit AS" pitchFamily="2" charset="-34"/>
                <a:cs typeface="+mj-cs"/>
              </a:rPr>
              <a:t>การพัฒนาศักยภาพการจัดการด้าน</a:t>
            </a:r>
            <a: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TH Niramit AS" pitchFamily="2" charset="-34"/>
                <a:cs typeface="+mj-cs"/>
              </a:rPr>
              <a:t>สุขภาพขั้นพื้นฐาน</a:t>
            </a:r>
            <a:b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TH Niramit AS" pitchFamily="2" charset="-34"/>
                <a:cs typeface="+mj-cs"/>
              </a:rPr>
            </a:br>
            <a: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TH Niramit AS" pitchFamily="2" charset="-34"/>
                <a:cs typeface="+mj-cs"/>
              </a:rPr>
              <a:t>ใน</a:t>
            </a:r>
            <a: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TH Niramit AS" pitchFamily="2" charset="-34"/>
                <a:cs typeface="+mj-cs"/>
              </a:rPr>
              <a:t>ชายแดนประเทศเพื่อนบ้าน                    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2933712"/>
            <a:ext cx="8215370" cy="3567122"/>
          </a:xfrm>
        </p:spPr>
        <p:txBody>
          <a:bodyPr>
            <a:normAutofit fontScale="92500" lnSpcReduction="20000"/>
          </a:bodyPr>
          <a:lstStyle/>
          <a:p>
            <a:pPr marL="514350" indent="-514350"/>
            <a:r>
              <a:rPr lang="th-TH" sz="4300" b="1" dirty="0" smtClean="0">
                <a:solidFill>
                  <a:schemeClr val="accent6">
                    <a:lumMod val="75000"/>
                  </a:schemeClr>
                </a:solidFill>
                <a:latin typeface="TH Niramit AS" pitchFamily="2" charset="-34"/>
                <a:cs typeface="+mj-cs"/>
              </a:rPr>
              <a:t>...........................................................</a:t>
            </a:r>
          </a:p>
          <a:p>
            <a:pPr marL="514350" indent="-514350"/>
            <a: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TH Niramit AS" pitchFamily="2" charset="-34"/>
                <a:cs typeface="+mj-cs"/>
              </a:rPr>
              <a:t>25    มีนาคม  </a:t>
            </a:r>
            <a: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TH Niramit AS" pitchFamily="2" charset="-34"/>
                <a:cs typeface="+mj-cs"/>
              </a:rPr>
              <a:t>2558</a:t>
            </a:r>
          </a:p>
          <a:p>
            <a:pPr marL="514350" indent="-514350"/>
            <a: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TH Niramit AS" pitchFamily="2" charset="-34"/>
                <a:cs typeface="+mj-cs"/>
              </a:rPr>
              <a:t>ณ โรงแรม</a:t>
            </a:r>
            <a: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TH Niramit AS" pitchFamily="2" charset="-34"/>
                <a:cs typeface="+mj-cs"/>
              </a:rPr>
              <a:t>มารวย </a:t>
            </a:r>
            <a:r>
              <a:rPr lang="th-TH" b="1" dirty="0" err="1" smtClean="0">
                <a:solidFill>
                  <a:schemeClr val="tx2">
                    <a:lumMod val="75000"/>
                  </a:schemeClr>
                </a:solidFill>
                <a:latin typeface="TH Niramit AS" pitchFamily="2" charset="-34"/>
                <a:cs typeface="+mj-cs"/>
              </a:rPr>
              <a:t>การ์เด้น</a:t>
            </a:r>
            <a: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TH Niramit AS" pitchFamily="2" charset="-34"/>
                <a:cs typeface="+mj-cs"/>
              </a:rPr>
              <a:t>  กรุงเทพมหานคร</a:t>
            </a:r>
          </a:p>
          <a:p>
            <a:pPr marL="514350" indent="-514350" algn="l"/>
            <a:endParaRPr lang="th-TH" sz="2800" b="1" dirty="0" smtClean="0">
              <a:solidFill>
                <a:schemeClr val="tx1"/>
              </a:solidFill>
              <a:latin typeface="TH Niramit AS" pitchFamily="2" charset="-34"/>
              <a:cs typeface="+mj-cs"/>
            </a:endParaRPr>
          </a:p>
          <a:p>
            <a:pPr marL="514350" indent="-514350" algn="l"/>
            <a:endParaRPr lang="th-TH" sz="2800" b="1" dirty="0" smtClean="0">
              <a:solidFill>
                <a:schemeClr val="tx1"/>
              </a:solidFill>
              <a:latin typeface="TH Niramit AS" pitchFamily="2" charset="-34"/>
              <a:cs typeface="+mj-cs"/>
            </a:endParaRPr>
          </a:p>
          <a:p>
            <a:pPr marL="514350" indent="-514350" algn="l"/>
            <a:endParaRPr lang="th-TH" sz="2800" b="1" dirty="0">
              <a:solidFill>
                <a:schemeClr val="tx1"/>
              </a:solidFill>
              <a:latin typeface="TH Niramit AS" pitchFamily="2" charset="-34"/>
              <a:cs typeface="+mj-cs"/>
            </a:endParaRPr>
          </a:p>
          <a:p>
            <a:pPr marL="514350" indent="-514350" algn="r"/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Niramit AS" pitchFamily="2" charset="-34"/>
                <a:cs typeface="+mj-cs"/>
              </a:rPr>
              <a:t>                                         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Niramit AS" pitchFamily="2" charset="-34"/>
                <a:cs typeface="+mj-cs"/>
              </a:rPr>
              <a:t>                         นพ.</a:t>
            </a:r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Niramit AS" pitchFamily="2" charset="-34"/>
                <a:cs typeface="+mj-cs"/>
              </a:rPr>
              <a:t>สุริยะ  วงศ์คงคา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Niramit AS" pitchFamily="2" charset="-34"/>
                <a:cs typeface="+mj-cs"/>
              </a:rPr>
              <a:t>เทพ</a:t>
            </a:r>
          </a:p>
          <a:p>
            <a:pPr marL="514350" indent="-514350" algn="r"/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Niramit AS" pitchFamily="2" charset="-34"/>
                <a:cs typeface="+mj-cs"/>
              </a:rPr>
              <a:t>                                    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Niramit AS" pitchFamily="2" charset="-34"/>
                <a:cs typeface="+mj-cs"/>
              </a:rPr>
              <a:t>                     รอง</a:t>
            </a:r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Niramit AS" pitchFamily="2" charset="-34"/>
                <a:cs typeface="+mj-cs"/>
              </a:rPr>
              <a:t>ปลัดกระทรวงสาธารณสุข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H Niramit AS" pitchFamily="2" charset="-34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92869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3200" b="1" dirty="0" smtClean="0">
                <a:latin typeface="TH Niramit AS" pitchFamily="2" charset="-34"/>
                <a:cs typeface="+mj-cs"/>
              </a:rPr>
              <a:t>การพัฒนาศักยภาพสถานบริการสาธารณสุขชายแดนของประเทศเพื่อนบ้าน</a:t>
            </a:r>
            <a:endParaRPr lang="th-TH" sz="3200" dirty="0">
              <a:latin typeface="TH Niramit AS" pitchFamily="2" charset="-34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th-TH" sz="3000" b="1" dirty="0" smtClean="0">
                <a:solidFill>
                  <a:schemeClr val="accent5"/>
                </a:solidFill>
                <a:latin typeface="TH Niramit AS" pitchFamily="2" charset="-34"/>
                <a:cs typeface="+mj-cs"/>
              </a:rPr>
              <a:t>ชายแดนลาว</a:t>
            </a:r>
          </a:p>
          <a:p>
            <a:pPr lvl="0">
              <a:buNone/>
            </a:pPr>
            <a:r>
              <a:rPr lang="th-TH" sz="3000" dirty="0" smtClean="0">
                <a:latin typeface="TH Niramit AS" pitchFamily="2" charset="-34"/>
                <a:cs typeface="+mj-cs"/>
              </a:rPr>
              <a:t>		◊ การพัฒนาโรงพยาบาลแขวงบ่อแก้ว  </a:t>
            </a:r>
          </a:p>
          <a:p>
            <a:pPr lvl="0">
              <a:buNone/>
            </a:pPr>
            <a:r>
              <a:rPr lang="th-TH" sz="3000" dirty="0" smtClean="0">
                <a:latin typeface="TH Niramit AS" pitchFamily="2" charset="-34"/>
                <a:cs typeface="+mj-cs"/>
              </a:rPr>
              <a:t>		◊ การพัฒนาโรงพยาบาลโพน</a:t>
            </a:r>
            <a:r>
              <a:rPr lang="th-TH" sz="3000" dirty="0" err="1" smtClean="0">
                <a:latin typeface="TH Niramit AS" pitchFamily="2" charset="-34"/>
                <a:cs typeface="+mj-cs"/>
              </a:rPr>
              <a:t>โฮง</a:t>
            </a:r>
            <a:endParaRPr lang="en-US" sz="3000" dirty="0" smtClean="0">
              <a:latin typeface="TH Niramit AS" pitchFamily="2" charset="-34"/>
              <a:cs typeface="+mj-cs"/>
            </a:endParaRPr>
          </a:p>
          <a:p>
            <a:pPr>
              <a:buNone/>
            </a:pPr>
            <a:r>
              <a:rPr lang="th-TH" sz="3000" dirty="0" smtClean="0">
                <a:latin typeface="TH Niramit AS" pitchFamily="2" charset="-34"/>
                <a:cs typeface="+mj-cs"/>
              </a:rPr>
              <a:t>		◊ การพัฒนาโรงพยาบาลปากซอ</a:t>
            </a:r>
          </a:p>
          <a:p>
            <a:pPr>
              <a:buNone/>
            </a:pPr>
            <a:r>
              <a:rPr lang="th-TH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H Niramit AS" pitchFamily="2" charset="-34"/>
                <a:cs typeface="+mj-cs"/>
              </a:rPr>
              <a:t>ชายแดนกัมพูชา</a:t>
            </a:r>
            <a:endParaRPr lang="en-US" sz="3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H Niramit AS" pitchFamily="2" charset="-34"/>
              <a:cs typeface="+mj-cs"/>
            </a:endParaRPr>
          </a:p>
          <a:p>
            <a:pPr>
              <a:buNone/>
            </a:pPr>
            <a:r>
              <a:rPr lang="th-TH" sz="3000" dirty="0" smtClean="0">
                <a:latin typeface="TH Niramit AS" pitchFamily="2" charset="-34"/>
                <a:cs typeface="+mj-cs"/>
              </a:rPr>
              <a:t>		◊ การพัฒนาสถานี</a:t>
            </a:r>
            <a:r>
              <a:rPr lang="th-TH" sz="3000" dirty="0" smtClean="0">
                <a:latin typeface="TH Niramit AS" pitchFamily="2" charset="-34"/>
                <a:cs typeface="+mj-cs"/>
              </a:rPr>
              <a:t>อนามัยอัน</a:t>
            </a:r>
            <a:r>
              <a:rPr lang="th-TH" sz="3000" dirty="0" err="1" smtClean="0">
                <a:latin typeface="TH Niramit AS" pitchFamily="2" charset="-34"/>
                <a:cs typeface="+mj-cs"/>
              </a:rPr>
              <a:t>ดองตึ๊ก</a:t>
            </a:r>
            <a:r>
              <a:rPr lang="th-TH" sz="3000" dirty="0" smtClean="0">
                <a:latin typeface="TH Niramit AS" pitchFamily="2" charset="-34"/>
                <a:cs typeface="+mj-cs"/>
              </a:rPr>
              <a:t> </a:t>
            </a:r>
            <a:endParaRPr lang="th-TH" sz="3000" dirty="0" smtClean="0">
              <a:latin typeface="TH Niramit AS" pitchFamily="2" charset="-34"/>
              <a:cs typeface="+mj-cs"/>
            </a:endParaRPr>
          </a:p>
          <a:p>
            <a:pPr>
              <a:buNone/>
            </a:pPr>
            <a:r>
              <a:rPr lang="th-TH" sz="3000" b="1" dirty="0" smtClean="0">
                <a:solidFill>
                  <a:schemeClr val="accent3">
                    <a:lumMod val="75000"/>
                  </a:schemeClr>
                </a:solidFill>
                <a:latin typeface="TH Niramit AS" pitchFamily="2" charset="-34"/>
                <a:cs typeface="+mj-cs"/>
              </a:rPr>
              <a:t>ชายแดน</a:t>
            </a:r>
            <a:r>
              <a:rPr lang="th-TH" sz="3000" b="1" dirty="0" err="1" smtClean="0">
                <a:solidFill>
                  <a:schemeClr val="accent3">
                    <a:lumMod val="75000"/>
                  </a:schemeClr>
                </a:solidFill>
                <a:latin typeface="TH Niramit AS" pitchFamily="2" charset="-34"/>
                <a:cs typeface="+mj-cs"/>
              </a:rPr>
              <a:t>เมียนมาร์</a:t>
            </a:r>
            <a:endParaRPr lang="th-TH" sz="3000" b="1" dirty="0" smtClean="0">
              <a:solidFill>
                <a:schemeClr val="accent3">
                  <a:lumMod val="75000"/>
                </a:schemeClr>
              </a:solidFill>
              <a:latin typeface="TH Niramit AS" pitchFamily="2" charset="-34"/>
              <a:cs typeface="+mj-cs"/>
            </a:endParaRPr>
          </a:p>
          <a:p>
            <a:pPr>
              <a:buNone/>
            </a:pPr>
            <a:r>
              <a:rPr lang="th-TH" sz="3000" dirty="0" smtClean="0">
                <a:latin typeface="TH Niramit AS" pitchFamily="2" charset="-34"/>
                <a:cs typeface="+mj-cs"/>
              </a:rPr>
              <a:t>		◊ การพัฒนาโรงพยาบาลท่าขี้เหล็ก </a:t>
            </a:r>
          </a:p>
          <a:p>
            <a:pPr>
              <a:buNone/>
            </a:pPr>
            <a:r>
              <a:rPr lang="th-TH" sz="3000" b="1" dirty="0" smtClean="0">
                <a:latin typeface="TH Niramit AS" pitchFamily="2" charset="-34"/>
                <a:cs typeface="+mj-cs"/>
              </a:rPr>
              <a:t>งบประมาณ</a:t>
            </a:r>
            <a:r>
              <a:rPr lang="th-TH" sz="3000" dirty="0" smtClean="0">
                <a:latin typeface="TH Niramit AS" pitchFamily="2" charset="-34"/>
                <a:cs typeface="+mj-cs"/>
              </a:rPr>
              <a:t> </a:t>
            </a:r>
            <a:r>
              <a:rPr lang="en-US" sz="3000" dirty="0" smtClean="0">
                <a:latin typeface="TH Niramit AS" pitchFamily="2" charset="-34"/>
                <a:cs typeface="+mj-cs"/>
              </a:rPr>
              <a:t>: </a:t>
            </a:r>
            <a:r>
              <a:rPr lang="th-TH" sz="3000" dirty="0" smtClean="0">
                <a:latin typeface="TH Niramit AS" pitchFamily="2" charset="-34"/>
                <a:cs typeface="+mj-cs"/>
              </a:rPr>
              <a:t>กระทรวงการต่างประเทศ</a:t>
            </a:r>
            <a:endParaRPr lang="en-US" sz="3000" dirty="0" smtClean="0">
              <a:latin typeface="TH Niramit AS" pitchFamily="2" charset="-34"/>
              <a:cs typeface="+mj-cs"/>
            </a:endParaRPr>
          </a:p>
          <a:p>
            <a:pPr>
              <a:buNone/>
            </a:pPr>
            <a:endParaRPr lang="th-TH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5"/>
          <p:cNvSpPr>
            <a:spLocks noGrp="1" noChangeArrowheads="1"/>
          </p:cNvSpPr>
          <p:nvPr>
            <p:ph type="body" sz="half" idx="2"/>
          </p:nvPr>
        </p:nvSpPr>
        <p:spPr>
          <a:xfrm>
            <a:off x="4214810" y="142852"/>
            <a:ext cx="4643437" cy="6215063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th-TH" sz="3200" b="1" dirty="0" smtClean="0">
                <a:solidFill>
                  <a:srgbClr val="663300"/>
                </a:solidFill>
                <a:latin typeface="TH Niramit AS" pitchFamily="2" charset="-34"/>
                <a:cs typeface="+mj-cs"/>
              </a:rPr>
              <a:t>บริบทพื้นที่ชายแดน</a:t>
            </a:r>
            <a:r>
              <a:rPr lang="en-US" sz="3200" b="1" dirty="0" smtClean="0">
                <a:solidFill>
                  <a:srgbClr val="663300"/>
                </a:solidFill>
                <a:latin typeface="IrisUPC" pitchFamily="34" charset="-34"/>
                <a:cs typeface="+mj-cs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3000" b="1" dirty="0" smtClean="0">
                <a:latin typeface="TH Niramit AS" pitchFamily="2" charset="-34"/>
                <a:cs typeface="+mj-cs"/>
              </a:rPr>
              <a:t>◊ </a:t>
            </a:r>
            <a:r>
              <a:rPr lang="th-TH" sz="3000" b="1" dirty="0" smtClean="0">
                <a:latin typeface="TH Niramit AS" pitchFamily="2" charset="-34"/>
                <a:cs typeface="+mj-cs"/>
              </a:rPr>
              <a:t>พรมแดนติดต่อกับ </a:t>
            </a:r>
            <a:r>
              <a:rPr lang="en-US" sz="3000" b="1" dirty="0" smtClean="0">
                <a:latin typeface="TH Niramit AS" pitchFamily="2" charset="-34"/>
                <a:cs typeface="+mj-cs"/>
              </a:rPr>
              <a:t>4 </a:t>
            </a:r>
            <a:endParaRPr lang="th-TH" sz="3000" b="1" dirty="0" smtClean="0">
              <a:latin typeface="TH Niramit AS" pitchFamily="2" charset="-34"/>
              <a:cs typeface="+mj-cs"/>
            </a:endParaRPr>
          </a:p>
          <a:p>
            <a:pPr eaLnBrk="1" hangingPunct="1">
              <a:buFontTx/>
              <a:buNone/>
            </a:pPr>
            <a:r>
              <a:rPr lang="th-TH" sz="3000" b="1" dirty="0" smtClean="0">
                <a:latin typeface="TH Niramit AS" pitchFamily="2" charset="-34"/>
                <a:cs typeface="+mj-cs"/>
              </a:rPr>
              <a:t>  ประเทศเพื่อนบ้าน</a:t>
            </a:r>
          </a:p>
          <a:p>
            <a:pPr>
              <a:buNone/>
            </a:pPr>
            <a:r>
              <a:rPr lang="en-US" sz="3000" b="1" dirty="0" smtClean="0">
                <a:latin typeface="TH Niramit AS" pitchFamily="2" charset="-34"/>
                <a:cs typeface="+mj-cs"/>
              </a:rPr>
              <a:t>◊</a:t>
            </a:r>
            <a:r>
              <a:rPr lang="th-TH" sz="3000" b="1" dirty="0" smtClean="0">
                <a:latin typeface="TH Niramit AS" pitchFamily="2" charset="-34"/>
                <a:cs typeface="+mj-cs"/>
              </a:rPr>
              <a:t> ความหลากหลายของประชากร</a:t>
            </a:r>
          </a:p>
          <a:p>
            <a:pPr>
              <a:buNone/>
            </a:pPr>
            <a:r>
              <a:rPr lang="en-US" sz="3000" b="1" dirty="0" smtClean="0">
                <a:latin typeface="TH Niramit AS" pitchFamily="2" charset="-34"/>
                <a:cs typeface="+mj-cs"/>
              </a:rPr>
              <a:t>◊</a:t>
            </a:r>
            <a:r>
              <a:rPr lang="th-TH" sz="3000" b="1" dirty="0" smtClean="0">
                <a:latin typeface="TH Niramit AS" pitchFamily="2" charset="-34"/>
                <a:cs typeface="+mj-cs"/>
              </a:rPr>
              <a:t> ภาระของสถานบริการสาธารณสุข</a:t>
            </a:r>
          </a:p>
          <a:p>
            <a:pPr>
              <a:buNone/>
            </a:pPr>
            <a:r>
              <a:rPr lang="en-US" sz="3000" b="1" dirty="0" smtClean="0">
                <a:latin typeface="TH Niramit AS" pitchFamily="2" charset="-34"/>
                <a:cs typeface="+mj-cs"/>
              </a:rPr>
              <a:t>	- </a:t>
            </a:r>
            <a:r>
              <a:rPr lang="th-TH" sz="3000" b="1" dirty="0" smtClean="0">
                <a:latin typeface="TH Niramit AS" pitchFamily="2" charset="-34"/>
                <a:cs typeface="+mj-cs"/>
              </a:rPr>
              <a:t>การให้บริการประชากรที่ไม่มี </a:t>
            </a:r>
          </a:p>
          <a:p>
            <a:pPr>
              <a:buNone/>
            </a:pPr>
            <a:r>
              <a:rPr lang="th-TH" sz="3000" b="1" dirty="0" smtClean="0">
                <a:latin typeface="TH Niramit AS" pitchFamily="2" charset="-34"/>
                <a:cs typeface="+mj-cs"/>
              </a:rPr>
              <a:t>        </a:t>
            </a:r>
            <a:r>
              <a:rPr lang="th-TH" sz="3000" b="1" dirty="0" smtClean="0">
                <a:latin typeface="TH Niramit AS" pitchFamily="2" charset="-34"/>
                <a:cs typeface="+mj-cs"/>
              </a:rPr>
              <a:t>  หลักประกัน</a:t>
            </a:r>
            <a:r>
              <a:rPr lang="th-TH" sz="3000" b="1" dirty="0" smtClean="0">
                <a:latin typeface="TH Niramit AS" pitchFamily="2" charset="-34"/>
                <a:cs typeface="+mj-cs"/>
              </a:rPr>
              <a:t>สุขภาพ</a:t>
            </a:r>
          </a:p>
          <a:p>
            <a:pPr>
              <a:buNone/>
            </a:pPr>
            <a:r>
              <a:rPr lang="th-TH" sz="3000" b="1" dirty="0" smtClean="0">
                <a:latin typeface="TH Niramit AS" pitchFamily="2" charset="-34"/>
                <a:cs typeface="+mj-cs"/>
              </a:rPr>
              <a:t> </a:t>
            </a:r>
            <a:r>
              <a:rPr lang="en-US" sz="3000" b="1" dirty="0" smtClean="0">
                <a:latin typeface="TH Niramit AS" pitchFamily="2" charset="-34"/>
                <a:cs typeface="+mj-cs"/>
              </a:rPr>
              <a:t>	- </a:t>
            </a:r>
            <a:r>
              <a:rPr lang="th-TH" sz="3000" b="1" dirty="0" smtClean="0">
                <a:latin typeface="TH Niramit AS" pitchFamily="2" charset="-34"/>
                <a:cs typeface="+mj-cs"/>
              </a:rPr>
              <a:t>การให้บริการสุขภาพประชากร</a:t>
            </a:r>
          </a:p>
          <a:p>
            <a:pPr>
              <a:buNone/>
            </a:pPr>
            <a:r>
              <a:rPr lang="th-TH" sz="3000" b="1" dirty="0" smtClean="0">
                <a:latin typeface="TH Niramit AS" pitchFamily="2" charset="-34"/>
                <a:cs typeface="+mj-cs"/>
              </a:rPr>
              <a:t>       </a:t>
            </a:r>
            <a:r>
              <a:rPr lang="th-TH" sz="3000" b="1" dirty="0" smtClean="0">
                <a:latin typeface="TH Niramit AS" pitchFamily="2" charset="-34"/>
                <a:cs typeface="+mj-cs"/>
              </a:rPr>
              <a:t>   จาก</a:t>
            </a:r>
            <a:r>
              <a:rPr lang="th-TH" sz="3000" b="1" dirty="0" smtClean="0">
                <a:latin typeface="TH Niramit AS" pitchFamily="2" charset="-34"/>
                <a:cs typeface="+mj-cs"/>
              </a:rPr>
              <a:t>ประเทศเพื่อนบ้านที่มาใช้</a:t>
            </a:r>
          </a:p>
          <a:p>
            <a:pPr>
              <a:buNone/>
            </a:pPr>
            <a:r>
              <a:rPr lang="th-TH" sz="3000" b="1" dirty="0" smtClean="0">
                <a:latin typeface="TH Niramit AS" pitchFamily="2" charset="-34"/>
                <a:cs typeface="+mj-cs"/>
              </a:rPr>
              <a:t>        </a:t>
            </a:r>
            <a:r>
              <a:rPr lang="th-TH" sz="3000" b="1" dirty="0" smtClean="0">
                <a:latin typeface="TH Niramit AS" pitchFamily="2" charset="-34"/>
                <a:cs typeface="+mj-cs"/>
              </a:rPr>
              <a:t>  บริการ</a:t>
            </a:r>
            <a:r>
              <a:rPr lang="th-TH" sz="3000" b="1" dirty="0" smtClean="0">
                <a:latin typeface="TH Niramit AS" pitchFamily="2" charset="-34"/>
                <a:cs typeface="+mj-cs"/>
              </a:rPr>
              <a:t>ในประเทศไทย</a:t>
            </a:r>
          </a:p>
          <a:p>
            <a:pPr>
              <a:buNone/>
            </a:pPr>
            <a:r>
              <a:rPr lang="th-TH" sz="3000" b="1" dirty="0" smtClean="0">
                <a:latin typeface="TH Niramit AS" pitchFamily="2" charset="-34"/>
                <a:cs typeface="+mj-cs"/>
              </a:rPr>
              <a:t> </a:t>
            </a:r>
            <a:r>
              <a:rPr lang="en-US" sz="3000" b="1" dirty="0" smtClean="0">
                <a:latin typeface="TH Niramit AS" pitchFamily="2" charset="-34"/>
                <a:cs typeface="+mj-cs"/>
              </a:rPr>
              <a:t>	- </a:t>
            </a:r>
            <a:r>
              <a:rPr lang="th-TH" sz="3000" b="1" dirty="0" smtClean="0">
                <a:latin typeface="TH Niramit AS" pitchFamily="2" charset="-34"/>
                <a:cs typeface="+mj-cs"/>
              </a:rPr>
              <a:t>ภาระงาน </a:t>
            </a:r>
            <a:r>
              <a:rPr lang="th-TH" sz="3000" b="1" dirty="0" err="1" smtClean="0">
                <a:latin typeface="TH Niramit AS" pitchFamily="2" charset="-34"/>
                <a:cs typeface="+mj-cs"/>
              </a:rPr>
              <a:t>จนท</a:t>
            </a:r>
            <a:r>
              <a:rPr lang="en-US" sz="3000" b="1" dirty="0" smtClean="0">
                <a:latin typeface="TH Niramit AS" pitchFamily="2" charset="-34"/>
                <a:cs typeface="+mj-cs"/>
              </a:rPr>
              <a:t>.</a:t>
            </a:r>
            <a:r>
              <a:rPr lang="th-TH" sz="3000" b="1" dirty="0" smtClean="0">
                <a:latin typeface="TH Niramit AS" pitchFamily="2" charset="-34"/>
                <a:cs typeface="+mj-cs"/>
              </a:rPr>
              <a:t>ไทยเพิ่มขึ้น</a:t>
            </a:r>
          </a:p>
          <a:p>
            <a:pPr>
              <a:buNone/>
            </a:pPr>
            <a:r>
              <a:rPr lang="th-TH" sz="3000" b="1" dirty="0" smtClean="0">
                <a:latin typeface="TH Niramit AS" pitchFamily="2" charset="-34"/>
                <a:cs typeface="+mj-cs"/>
              </a:rPr>
              <a:t>	</a:t>
            </a:r>
            <a:r>
              <a:rPr lang="en-US" sz="3000" b="1" dirty="0" smtClean="0">
                <a:latin typeface="TH Niramit AS" pitchFamily="2" charset="-34"/>
                <a:cs typeface="+mj-cs"/>
              </a:rPr>
              <a:t>- </a:t>
            </a:r>
            <a:r>
              <a:rPr lang="th-TH" sz="3000" b="1" dirty="0" smtClean="0">
                <a:latin typeface="TH Niramit AS" pitchFamily="2" charset="-34"/>
                <a:cs typeface="+mj-cs"/>
              </a:rPr>
              <a:t>ภาระค่าใช้จ่ายในการให้บริการที่</a:t>
            </a:r>
          </a:p>
          <a:p>
            <a:pPr>
              <a:buNone/>
            </a:pPr>
            <a:r>
              <a:rPr lang="th-TH" sz="3000" b="1" dirty="0" smtClean="0">
                <a:latin typeface="TH Niramit AS" pitchFamily="2" charset="-34"/>
                <a:cs typeface="+mj-cs"/>
              </a:rPr>
              <a:t>        </a:t>
            </a:r>
            <a:r>
              <a:rPr lang="th-TH" sz="3000" b="1" dirty="0" smtClean="0">
                <a:latin typeface="TH Niramit AS" pitchFamily="2" charset="-34"/>
                <a:cs typeface="+mj-cs"/>
              </a:rPr>
              <a:t>  เรียก</a:t>
            </a:r>
            <a:r>
              <a:rPr lang="th-TH" sz="3000" b="1" dirty="0" smtClean="0">
                <a:latin typeface="TH Niramit AS" pitchFamily="2" charset="-34"/>
                <a:cs typeface="+mj-cs"/>
              </a:rPr>
              <a:t>เก็บเงินไม่ได้</a:t>
            </a:r>
            <a:endParaRPr lang="en-US" sz="3000" b="1" dirty="0" smtClean="0">
              <a:latin typeface="TH Niramit AS" pitchFamily="2" charset="-34"/>
              <a:cs typeface="+mj-cs"/>
            </a:endParaRPr>
          </a:p>
        </p:txBody>
      </p:sp>
      <p:pic>
        <p:nvPicPr>
          <p:cNvPr id="7171" name="Picture 12" descr="Thailand-m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71480"/>
            <a:ext cx="368617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285852" y="3571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th-TH" sz="3600" b="1" dirty="0" smtClean="0">
                <a:latin typeface="TH Niramit AS" pitchFamily="2" charset="-34"/>
              </a:rPr>
              <a:t>การประชุม การพัฒนาศักยภาพการจัดการด้านสุขภาพ</a:t>
            </a:r>
            <a:br>
              <a:rPr lang="th-TH" sz="3600" b="1" dirty="0" smtClean="0">
                <a:latin typeface="TH Niramit AS" pitchFamily="2" charset="-34"/>
              </a:rPr>
            </a:br>
            <a:r>
              <a:rPr lang="th-TH" sz="3600" b="1" dirty="0" smtClean="0">
                <a:latin typeface="TH Niramit AS" pitchFamily="2" charset="-34"/>
              </a:rPr>
              <a:t>ขั้นพื้นฐานในประเทศเพื่อนบ้าน</a:t>
            </a:r>
            <a:endParaRPr lang="en-US" sz="3600" b="1" dirty="0">
              <a:latin typeface="TH Niramit AS" pitchFamily="2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58204" cy="492922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endParaRPr lang="en-US" sz="800" dirty="0" smtClean="0">
              <a:cs typeface="+mj-cs"/>
            </a:endParaRPr>
          </a:p>
          <a:p>
            <a:pPr eaLnBrk="0" hangingPunct="0">
              <a:lnSpc>
                <a:spcPct val="90000"/>
              </a:lnSpc>
              <a:buClr>
                <a:srgbClr val="C00000"/>
              </a:buClr>
              <a:buNone/>
              <a:defRPr/>
            </a:pPr>
            <a:r>
              <a:rPr lang="th-TH" sz="2800" b="1" dirty="0" smtClean="0">
                <a:latin typeface="TH Niramit AS" pitchFamily="2" charset="-34"/>
                <a:cs typeface="+mj-cs"/>
              </a:rPr>
              <a:t>◊ 	เพื่อวิเคราะห์สภาพปัญหา ปัจจัยแห่งความสำเร็จของระบบสุขภาพ</a:t>
            </a:r>
          </a:p>
          <a:p>
            <a:pPr eaLnBrk="0" hangingPunct="0">
              <a:lnSpc>
                <a:spcPct val="90000"/>
              </a:lnSpc>
              <a:buClr>
                <a:srgbClr val="C00000"/>
              </a:buClr>
              <a:buNone/>
              <a:defRPr/>
            </a:pPr>
            <a:r>
              <a:rPr lang="th-TH" sz="2800" b="1" dirty="0" smtClean="0">
                <a:latin typeface="TH Niramit AS" pitchFamily="2" charset="-34"/>
                <a:cs typeface="+mj-cs"/>
              </a:rPr>
              <a:t>	ชายแดน</a:t>
            </a:r>
          </a:p>
          <a:p>
            <a:pPr eaLnBrk="0" hangingPunct="0">
              <a:lnSpc>
                <a:spcPct val="90000"/>
              </a:lnSpc>
              <a:buClr>
                <a:srgbClr val="C00000"/>
              </a:buClr>
              <a:buNone/>
              <a:defRPr/>
            </a:pPr>
            <a:r>
              <a:rPr lang="th-TH" sz="2800" b="1" dirty="0" smtClean="0">
                <a:latin typeface="TH Niramit AS" pitchFamily="2" charset="-34"/>
                <a:cs typeface="+mj-cs"/>
              </a:rPr>
              <a:t>◊ 	เพื่อพัฒนาระบบสาธารณสุขขั้นพื้นฐาน (</a:t>
            </a:r>
            <a:r>
              <a:rPr lang="en-US" sz="2800" b="1" dirty="0" smtClean="0">
                <a:latin typeface="TH Niramit AS" pitchFamily="2" charset="-34"/>
                <a:cs typeface="+mj-cs"/>
              </a:rPr>
              <a:t>Primary Care</a:t>
            </a:r>
            <a:r>
              <a:rPr lang="th-TH" sz="2800" b="1" dirty="0" smtClean="0">
                <a:latin typeface="TH Niramit AS" pitchFamily="2" charset="-34"/>
                <a:cs typeface="+mj-cs"/>
              </a:rPr>
              <a:t>) ในชายแดน</a:t>
            </a:r>
          </a:p>
          <a:p>
            <a:pPr eaLnBrk="0" hangingPunct="0">
              <a:lnSpc>
                <a:spcPct val="90000"/>
              </a:lnSpc>
              <a:buClr>
                <a:srgbClr val="C00000"/>
              </a:buClr>
              <a:buNone/>
              <a:defRPr/>
            </a:pPr>
            <a:r>
              <a:rPr lang="th-TH" sz="2800" b="1" dirty="0" smtClean="0">
                <a:latin typeface="TH Niramit AS" pitchFamily="2" charset="-34"/>
                <a:cs typeface="+mj-cs"/>
              </a:rPr>
              <a:t>	ประเทศเพื่อนบ้านที่อยู่ใกล้ชายแดนฝั่งไทย ในถิ่น</a:t>
            </a:r>
            <a:r>
              <a:rPr lang="th-TH" sz="2800" b="1" dirty="0" smtClean="0">
                <a:latin typeface="TH Niramit AS" pitchFamily="2" charset="-34"/>
                <a:cs typeface="+mj-cs"/>
              </a:rPr>
              <a:t>ทุรกันดาร ซึ่งเป็น</a:t>
            </a:r>
            <a:r>
              <a:rPr lang="th-TH" sz="2800" b="1" dirty="0" smtClean="0">
                <a:latin typeface="TH Niramit AS" pitchFamily="2" charset="-34"/>
                <a:cs typeface="+mj-cs"/>
              </a:rPr>
              <a:t>พื้นที่ที่ระบบสาธารณสุขของประเทศเพื่อนบ้านเข้าไม่</a:t>
            </a:r>
            <a:r>
              <a:rPr lang="th-TH" sz="2800" b="1" dirty="0" smtClean="0">
                <a:latin typeface="TH Niramit AS" pitchFamily="2" charset="-34"/>
                <a:cs typeface="+mj-cs"/>
              </a:rPr>
              <a:t>ถึง โดยประเทศไทยเป็น</a:t>
            </a:r>
            <a:r>
              <a:rPr lang="th-TH" sz="2800" b="1" dirty="0" smtClean="0">
                <a:latin typeface="TH Niramit AS" pitchFamily="2" charset="-34"/>
                <a:cs typeface="+mj-cs"/>
              </a:rPr>
              <a:t>พี่เลี้ยงให้กับสถานบริการของประเทศเพื่อนบ้านได้</a:t>
            </a:r>
          </a:p>
          <a:p>
            <a:pPr eaLnBrk="0" hangingPunct="0">
              <a:lnSpc>
                <a:spcPct val="90000"/>
              </a:lnSpc>
              <a:buClr>
                <a:srgbClr val="C00000"/>
              </a:buClr>
              <a:buNone/>
              <a:defRPr/>
            </a:pPr>
            <a:r>
              <a:rPr lang="th-TH" sz="2800" b="1" dirty="0" smtClean="0">
                <a:latin typeface="TH Niramit AS" pitchFamily="2" charset="-34"/>
                <a:cs typeface="+mj-cs"/>
              </a:rPr>
              <a:t>◊ 	เพื่อลดภาระการเข้ามาใช้บริการสาธารณสุขของประเทศไทย</a:t>
            </a:r>
          </a:p>
          <a:p>
            <a:pPr eaLnBrk="0" hangingPunct="0">
              <a:lnSpc>
                <a:spcPct val="90000"/>
              </a:lnSpc>
              <a:buClr>
                <a:srgbClr val="C00000"/>
              </a:buClr>
              <a:buNone/>
              <a:defRPr/>
            </a:pPr>
            <a:r>
              <a:rPr lang="th-TH" sz="2800" b="1" dirty="0" smtClean="0">
                <a:latin typeface="TH Niramit AS" pitchFamily="2" charset="-34"/>
                <a:cs typeface="+mj-cs"/>
              </a:rPr>
              <a:t>    จากประชาชนที่อาศัยอยู่บริเวณชายแดนประเทศเพื่อนบ้าน</a:t>
            </a:r>
          </a:p>
          <a:p>
            <a:pPr eaLnBrk="0" hangingPunct="0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en-US" dirty="0" smtClean="0">
              <a:cs typeface="+mj-cs"/>
            </a:endParaRPr>
          </a:p>
          <a:p>
            <a:pPr>
              <a:buNone/>
            </a:pPr>
            <a:endParaRPr lang="en-US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64" y="357166"/>
            <a:ext cx="3214710" cy="86834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600" b="1" dirty="0" smtClean="0">
                <a:latin typeface="TH Niramit AS" pitchFamily="2" charset="-34"/>
                <a:cs typeface="+mj-cs"/>
              </a:rPr>
              <a:t>พื้นที่</a:t>
            </a:r>
            <a:r>
              <a:rPr lang="th-TH" sz="3600" b="1" dirty="0" smtClean="0">
                <a:latin typeface="TH Niramit AS" pitchFamily="2" charset="-34"/>
                <a:cs typeface="+mj-cs"/>
              </a:rPr>
              <a:t>นำร่อง</a:t>
            </a:r>
            <a:endParaRPr lang="en-US" sz="3600" b="1" dirty="0">
              <a:latin typeface="TH Niramit AS" pitchFamily="2" charset="-34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 cmpd="thinThick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th-TH" b="1" dirty="0" smtClean="0">
                <a:latin typeface="TH Niramit AS" pitchFamily="2" charset="-34"/>
                <a:cs typeface="+mj-cs"/>
              </a:rPr>
              <a:t>◊ </a:t>
            </a:r>
            <a:r>
              <a:rPr lang="th-TH" dirty="0" smtClean="0">
                <a:latin typeface="TH Niramit AS" pitchFamily="2" charset="-34"/>
                <a:cs typeface="+mj-cs"/>
              </a:rPr>
              <a:t>จังหวัดเชียงราย</a:t>
            </a:r>
            <a:r>
              <a:rPr lang="th-TH" b="1" dirty="0" smtClean="0">
                <a:latin typeface="TH Niramit AS" pitchFamily="2" charset="-34"/>
                <a:cs typeface="+mj-cs"/>
              </a:rPr>
              <a:t> </a:t>
            </a:r>
          </a:p>
          <a:p>
            <a:pPr marL="514350" indent="-514350">
              <a:buNone/>
            </a:pPr>
            <a:r>
              <a:rPr lang="th-TH" b="1" dirty="0" smtClean="0">
                <a:latin typeface="TH Niramit AS" pitchFamily="2" charset="-34"/>
                <a:cs typeface="+mj-cs"/>
              </a:rPr>
              <a:t>◊ </a:t>
            </a:r>
            <a:r>
              <a:rPr lang="th-TH" dirty="0" smtClean="0">
                <a:latin typeface="TH Niramit AS" pitchFamily="2" charset="-34"/>
                <a:cs typeface="+mj-cs"/>
              </a:rPr>
              <a:t>จังหวัดแม่ฮ่องสอน</a:t>
            </a:r>
          </a:p>
          <a:p>
            <a:pPr marL="514350" indent="-514350">
              <a:buNone/>
            </a:pPr>
            <a:r>
              <a:rPr lang="th-TH" b="1" dirty="0" smtClean="0">
                <a:latin typeface="TH Niramit AS" pitchFamily="2" charset="-34"/>
                <a:cs typeface="+mj-cs"/>
              </a:rPr>
              <a:t>◊ </a:t>
            </a:r>
            <a:r>
              <a:rPr lang="th-TH" dirty="0" smtClean="0">
                <a:latin typeface="TH Niramit AS" pitchFamily="2" charset="-34"/>
                <a:cs typeface="+mj-cs"/>
              </a:rPr>
              <a:t>จังหวัดตาก</a:t>
            </a:r>
          </a:p>
          <a:p>
            <a:pPr marL="514350" indent="-514350">
              <a:buNone/>
            </a:pPr>
            <a:r>
              <a:rPr lang="th-TH" b="1" dirty="0" smtClean="0">
                <a:latin typeface="TH Niramit AS" pitchFamily="2" charset="-34"/>
                <a:cs typeface="+mj-cs"/>
              </a:rPr>
              <a:t>◊ </a:t>
            </a:r>
            <a:r>
              <a:rPr lang="th-TH" dirty="0" smtClean="0">
                <a:latin typeface="TH Niramit AS" pitchFamily="2" charset="-34"/>
                <a:cs typeface="+mj-cs"/>
              </a:rPr>
              <a:t>จังหวัดกาญจนบุรี</a:t>
            </a:r>
          </a:p>
          <a:p>
            <a:pPr marL="514350" indent="-514350">
              <a:buNone/>
            </a:pPr>
            <a:r>
              <a:rPr lang="th-TH" b="1" dirty="0" smtClean="0">
                <a:latin typeface="TH Niramit AS" pitchFamily="2" charset="-34"/>
                <a:cs typeface="+mj-cs"/>
              </a:rPr>
              <a:t>◊ </a:t>
            </a:r>
            <a:r>
              <a:rPr lang="th-TH" dirty="0" smtClean="0">
                <a:latin typeface="TH Niramit AS" pitchFamily="2" charset="-34"/>
                <a:cs typeface="+mj-cs"/>
              </a:rPr>
              <a:t>จังหวัดสระแก้ว</a:t>
            </a:r>
          </a:p>
          <a:p>
            <a:pPr marL="514350" indent="-514350">
              <a:buNone/>
            </a:pPr>
            <a:r>
              <a:rPr lang="th-TH" b="1" dirty="0" smtClean="0">
                <a:latin typeface="TH Niramit AS" pitchFamily="2" charset="-34"/>
                <a:cs typeface="+mj-cs"/>
              </a:rPr>
              <a:t>◊ </a:t>
            </a:r>
            <a:r>
              <a:rPr lang="th-TH" dirty="0" smtClean="0">
                <a:latin typeface="TH Niramit AS" pitchFamily="2" charset="-34"/>
                <a:cs typeface="+mj-cs"/>
              </a:rPr>
              <a:t>จังหวัดตราด</a:t>
            </a:r>
          </a:p>
          <a:p>
            <a:pPr marL="514350" indent="-514350">
              <a:buNone/>
            </a:pPr>
            <a:r>
              <a:rPr lang="th-TH" b="1" dirty="0" smtClean="0">
                <a:latin typeface="TH Niramit AS" pitchFamily="2" charset="-34"/>
                <a:cs typeface="+mj-cs"/>
              </a:rPr>
              <a:t>◊ </a:t>
            </a:r>
            <a:r>
              <a:rPr lang="th-TH" dirty="0" smtClean="0">
                <a:latin typeface="TH Niramit AS" pitchFamily="2" charset="-34"/>
                <a:cs typeface="+mj-cs"/>
              </a:rPr>
              <a:t>จังหวัดอุบลราชธานี</a:t>
            </a:r>
          </a:p>
          <a:p>
            <a:pPr marL="514350" indent="-514350">
              <a:buNone/>
            </a:pPr>
            <a:r>
              <a:rPr lang="th-TH" b="1" dirty="0" smtClean="0">
                <a:latin typeface="TH Niramit AS" pitchFamily="2" charset="-34"/>
                <a:cs typeface="+mj-cs"/>
              </a:rPr>
              <a:t>◊ </a:t>
            </a:r>
            <a:r>
              <a:rPr lang="th-TH" dirty="0" smtClean="0">
                <a:latin typeface="TH Niramit AS" pitchFamily="2" charset="-34"/>
                <a:cs typeface="+mj-cs"/>
              </a:rPr>
              <a:t>จังหวัดน่าน</a:t>
            </a:r>
          </a:p>
          <a:p>
            <a:pPr marL="514350" indent="-514350">
              <a:buNone/>
            </a:pPr>
            <a:endParaRPr lang="th-TH" dirty="0" smtClean="0">
              <a:latin typeface="TH Niramit AS" pitchFamily="2" charset="-34"/>
              <a:cs typeface="+mj-cs"/>
            </a:endParaRPr>
          </a:p>
          <a:p>
            <a:pPr marL="514350" indent="-514350">
              <a:buNone/>
            </a:pPr>
            <a:endParaRPr lang="th-TH" dirty="0" smtClean="0">
              <a:latin typeface="TH Niramit AS" pitchFamily="2" charset="-34"/>
              <a:cs typeface="+mj-cs"/>
            </a:endParaRPr>
          </a:p>
          <a:p>
            <a:pPr marL="514350" indent="-514350">
              <a:buAutoNum type="arabicPeriod"/>
            </a:pPr>
            <a:endParaRPr lang="en-US" dirty="0">
              <a:latin typeface="TH Niramit AS" pitchFamily="2" charset="-34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2151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h-TH" sz="2300" b="1" dirty="0" smtClean="0">
                <a:solidFill>
                  <a:schemeClr val="accent4">
                    <a:lumMod val="50000"/>
                  </a:schemeClr>
                </a:solidFill>
                <a:latin typeface="TH Niramit AS" pitchFamily="2" charset="-34"/>
                <a:cs typeface="+mj-cs"/>
              </a:rPr>
              <a:t>กรอบการดำเนินงานเพื่อพัฒนาศักยภาพการจัดการสุขภาพขั้นพื้นฐาน</a:t>
            </a:r>
          </a:p>
          <a:p>
            <a:pPr algn="ctr">
              <a:buNone/>
            </a:pPr>
            <a:r>
              <a:rPr lang="th-TH" sz="2300" b="1" dirty="0" smtClean="0">
                <a:solidFill>
                  <a:schemeClr val="accent4">
                    <a:lumMod val="50000"/>
                  </a:schemeClr>
                </a:solidFill>
                <a:latin typeface="TH Niramit AS" pitchFamily="2" charset="-34"/>
                <a:cs typeface="+mj-cs"/>
              </a:rPr>
              <a:t>    ใน</a:t>
            </a:r>
            <a:r>
              <a:rPr lang="th-TH" sz="2300" b="1" dirty="0" smtClean="0">
                <a:solidFill>
                  <a:schemeClr val="accent4">
                    <a:lumMod val="50000"/>
                  </a:schemeClr>
                </a:solidFill>
                <a:latin typeface="TH Niramit AS" pitchFamily="2" charset="-34"/>
                <a:cs typeface="+mj-cs"/>
              </a:rPr>
              <a:t>ชายแดนประเทศเพื่อนบ้าน</a:t>
            </a:r>
            <a:endParaRPr lang="th-TH" sz="2300" b="1" dirty="0">
              <a:solidFill>
                <a:schemeClr val="accent4">
                  <a:lumMod val="50000"/>
                </a:schemeClr>
              </a:solidFill>
              <a:latin typeface="TH Niramit AS" pitchFamily="2" charset="-34"/>
              <a:cs typeface="+mj-cs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43240" y="1071546"/>
            <a:ext cx="2919412" cy="4699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+mj-cs"/>
              </a:rPr>
              <a:t>ประชุมกลุ่มเป้าหมาย</a:t>
            </a:r>
            <a:endParaRPr kumimoji="0" lang="th-TH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+mj-cs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000232" y="1928802"/>
            <a:ext cx="5143536" cy="6429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+mj-cs"/>
              </a:rPr>
              <a:t>กรอบแนวคิดในการจัดการด้านสุขภาพขั้นพื้นฐานในชายแดนประเทศเพื่อนบ้าน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+mj-cs"/>
              </a:rPr>
              <a:t>(Concept Paper)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+mj-cs"/>
              </a:rPr>
              <a:t> พร้อมกำหนดพื้นที่เป้าหมายการดำเนินงาน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ea typeface="Angsana New" pitchFamily="18" charset="-34"/>
              <a:cs typeface="+mj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571472" y="3000372"/>
            <a:ext cx="3857652" cy="9572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+mj-cs"/>
              </a:rPr>
              <a:t>จัดประชุม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+mj-cs"/>
              </a:rPr>
              <a:t> </a:t>
            </a:r>
            <a:r>
              <a:rPr lang="en-US" b="1" dirty="0" smtClean="0">
                <a:latin typeface="TH Niramit AS" pitchFamily="2" charset="-34"/>
                <a:ea typeface="Angsana New" pitchFamily="18" charset="-34"/>
                <a:cs typeface="+mj-cs"/>
              </a:rPr>
              <a:t>Senior Officer  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+mj-cs"/>
              </a:rPr>
              <a:t>ระหว่างกระทรวงสาธารณสุขไทยกับประเทศเพื่อน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+mj-cs"/>
              </a:rPr>
              <a:t>บ้าน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ea typeface="Angsana New" pitchFamily="18" charset="-34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+mj-cs"/>
              </a:rPr>
              <a:t>หรือผลักดันในการ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+mj-cs"/>
              </a:rPr>
              <a:t>ประชุม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+mj-cs"/>
              </a:rPr>
              <a:t>JC</a:t>
            </a:r>
            <a:endParaRPr kumimoji="0" lang="th-TH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+mj-cs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5786446" y="3000372"/>
            <a:ext cx="2906713" cy="866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+mj-cs"/>
              </a:rPr>
              <a:t>เสนอ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+mj-cs"/>
              </a:rPr>
              <a:t>Concept Paper 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+mj-cs"/>
              </a:rPr>
              <a:t>ต่อ กระทรวงการต่างประเทศ / องค์การระหว่างประเทศ </a:t>
            </a:r>
            <a:endParaRPr kumimoji="0" lang="th-TH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+mj-cs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857224" y="4286256"/>
            <a:ext cx="3128962" cy="4286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+mj-cs"/>
              </a:rPr>
              <a:t>จัดทำ (ร่าง)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+mj-cs"/>
              </a:rPr>
              <a:t>MOU 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+mj-cs"/>
              </a:rPr>
              <a:t>เสนอเข้าคณะรัฐมนตรี</a:t>
            </a:r>
            <a:endParaRPr kumimoji="0" lang="th-TH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+mj-cs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5929322" y="4500570"/>
            <a:ext cx="2714644" cy="6429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+mj-cs"/>
              </a:rPr>
              <a:t>สนับสนุนงบประมาณในการดำเนินงาน</a:t>
            </a:r>
            <a:endParaRPr kumimoji="0" lang="th-TH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+mj-cs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1142976" y="5095891"/>
            <a:ext cx="2571768" cy="4048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+mj-cs"/>
              </a:rPr>
              <a:t>คณะรัฐมนตรีให้ความเห็นชอบ</a:t>
            </a:r>
            <a:endParaRPr kumimoji="0" lang="th-TH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+mj-cs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571472" y="5857892"/>
            <a:ext cx="3667152" cy="7429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+mj-cs"/>
              </a:rPr>
              <a:t>ลงนาม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+mj-cs"/>
              </a:rPr>
              <a:t>MOU 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+mj-cs"/>
              </a:rPr>
              <a:t>ระหว่างรัฐมนตรีว่าการกระทรวงสาธารณสุขไทยกับประเทศเพื่อนบ้าน</a:t>
            </a:r>
            <a:endParaRPr kumimoji="0" lang="th-TH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+mj-cs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4429124" y="1643050"/>
            <a:ext cx="285752" cy="214314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cs typeface="+mj-cs"/>
            </a:endParaRPr>
          </a:p>
        </p:txBody>
      </p:sp>
      <p:cxnSp>
        <p:nvCxnSpPr>
          <p:cNvPr id="16" name="Straight Connector 15"/>
          <p:cNvCxnSpPr>
            <a:stCxn id="1027" idx="2"/>
          </p:cNvCxnSpPr>
          <p:nvPr/>
        </p:nvCxnSpPr>
        <p:spPr>
          <a:xfrm rot="5400000">
            <a:off x="4464843" y="2678901"/>
            <a:ext cx="214314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071670" y="2786058"/>
            <a:ext cx="5143536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1963719" y="2893215"/>
            <a:ext cx="215108" cy="79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7108049" y="2893215"/>
            <a:ext cx="215108" cy="79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031" idx="0"/>
          </p:cNvCxnSpPr>
          <p:nvPr/>
        </p:nvCxnSpPr>
        <p:spPr>
          <a:xfrm rot="5400000">
            <a:off x="6965967" y="4178305"/>
            <a:ext cx="642942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2286778" y="4142586"/>
            <a:ext cx="285753" cy="1589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1032" idx="0"/>
          </p:cNvCxnSpPr>
          <p:nvPr/>
        </p:nvCxnSpPr>
        <p:spPr>
          <a:xfrm rot="5400000">
            <a:off x="2239152" y="4904592"/>
            <a:ext cx="381007" cy="159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2239151" y="5690411"/>
            <a:ext cx="381007" cy="159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0800000">
            <a:off x="2428860" y="4143380"/>
            <a:ext cx="4857784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h-TH" dirty="0" smtClean="0">
              <a:cs typeface="+mj-cs"/>
            </a:endParaRPr>
          </a:p>
          <a:p>
            <a:endParaRPr lang="th-TH" dirty="0" smtClean="0">
              <a:cs typeface="+mj-cs"/>
            </a:endParaRPr>
          </a:p>
          <a:p>
            <a:pPr>
              <a:buNone/>
            </a:pPr>
            <a:endParaRPr lang="th-TH" dirty="0" smtClean="0">
              <a:cs typeface="+mj-cs"/>
            </a:endParaRPr>
          </a:p>
          <a:p>
            <a:pPr algn="ctr">
              <a:buNone/>
            </a:pPr>
            <a:r>
              <a:rPr lang="th-TH" sz="8000" b="1" i="1" dirty="0" smtClean="0">
                <a:latin typeface="TH Niramit AS" pitchFamily="2" charset="-34"/>
                <a:cs typeface="+mj-cs"/>
              </a:rPr>
              <a:t>จบการนำเสนอ</a:t>
            </a:r>
            <a:endParaRPr lang="th-TH" sz="8000" b="1" i="1" dirty="0">
              <a:latin typeface="TH Niramit AS" pitchFamily="2" charset="-34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1122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000" b="1" dirty="0" smtClean="0">
                <a:latin typeface="TH Niramit AS" pitchFamily="2" charset="-34"/>
                <a:cs typeface="+mj-cs"/>
              </a:rPr>
              <a:t>เนื้อหา</a:t>
            </a:r>
            <a:endParaRPr lang="th-TH" sz="4000" b="1" dirty="0">
              <a:latin typeface="TH Niramit AS" pitchFamily="2" charset="-34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th-TH" sz="2400" dirty="0" smtClean="0">
                <a:latin typeface="TH Niramit AS" pitchFamily="2" charset="-34"/>
                <a:cs typeface="+mj-cs"/>
              </a:rPr>
              <a:t>	</a:t>
            </a:r>
            <a:r>
              <a:rPr lang="th-TH" sz="2800" dirty="0" smtClean="0">
                <a:latin typeface="TH Niramit AS" pitchFamily="2" charset="-34"/>
                <a:cs typeface="+mj-cs"/>
              </a:rPr>
              <a:t>◊ </a:t>
            </a:r>
            <a:r>
              <a:rPr lang="th-TH" sz="2800" b="1" dirty="0" smtClean="0">
                <a:latin typeface="TH Niramit AS" pitchFamily="2" charset="-34"/>
                <a:cs typeface="+mj-cs"/>
              </a:rPr>
              <a:t>ความร่วมมือทวิภาคี</a:t>
            </a:r>
          </a:p>
          <a:p>
            <a:pPr>
              <a:buNone/>
            </a:pPr>
            <a:r>
              <a:rPr lang="th-TH" sz="2800" dirty="0" smtClean="0">
                <a:latin typeface="TH Niramit AS" pitchFamily="2" charset="-34"/>
                <a:cs typeface="+mj-cs"/>
              </a:rPr>
              <a:t>	◊ </a:t>
            </a:r>
            <a:r>
              <a:rPr lang="th-TH" sz="2800" b="1" dirty="0" smtClean="0">
                <a:latin typeface="TH Niramit AS" pitchFamily="2" charset="-34"/>
                <a:cs typeface="+mj-cs"/>
              </a:rPr>
              <a:t>สาระสำคัญของบันทึกข้อตกลง</a:t>
            </a:r>
          </a:p>
          <a:p>
            <a:pPr>
              <a:buNone/>
            </a:pPr>
            <a:r>
              <a:rPr lang="th-TH" sz="2800" dirty="0" smtClean="0">
                <a:latin typeface="TH Niramit AS" pitchFamily="2" charset="-34"/>
                <a:cs typeface="+mj-cs"/>
              </a:rPr>
              <a:t>	◊ </a:t>
            </a:r>
            <a:r>
              <a:rPr lang="th-TH" sz="2800" b="1" dirty="0" smtClean="0">
                <a:latin typeface="TH Niramit AS" pitchFamily="2" charset="-34"/>
                <a:cs typeface="+mj-cs"/>
              </a:rPr>
              <a:t>ความร่วมมือด้านสาธารณสุขไทยกับประเทศเพื่อนบ้าน</a:t>
            </a:r>
          </a:p>
          <a:p>
            <a:pPr>
              <a:buNone/>
            </a:pPr>
            <a:r>
              <a:rPr lang="th-TH" sz="2800" dirty="0" smtClean="0">
                <a:latin typeface="TH Niramit AS" pitchFamily="2" charset="-34"/>
                <a:cs typeface="+mj-cs"/>
              </a:rPr>
              <a:t>	◊ </a:t>
            </a:r>
            <a:r>
              <a:rPr lang="th-TH" sz="2800" b="1" dirty="0" smtClean="0">
                <a:latin typeface="TH Niramit AS" pitchFamily="2" charset="-34"/>
                <a:cs typeface="+mj-cs"/>
              </a:rPr>
              <a:t>ความร่วมมือด้านสาธารณสุขของจังหวัดชายแดนทั้งสองประเทศ</a:t>
            </a:r>
          </a:p>
          <a:p>
            <a:pPr>
              <a:buNone/>
            </a:pPr>
            <a:r>
              <a:rPr lang="th-TH" sz="2800" dirty="0" smtClean="0">
                <a:latin typeface="TH Niramit AS" pitchFamily="2" charset="-34"/>
                <a:cs typeface="+mj-cs"/>
              </a:rPr>
              <a:t>	◊ </a:t>
            </a:r>
            <a:r>
              <a:rPr lang="th-TH" sz="2800" b="1" dirty="0" smtClean="0">
                <a:latin typeface="TH Niramit AS" pitchFamily="2" charset="-34"/>
                <a:cs typeface="+mj-cs"/>
              </a:rPr>
              <a:t>บริบทพื้นที่ชายแดน</a:t>
            </a:r>
            <a:r>
              <a:rPr lang="en-US" sz="2800" b="1" dirty="0" smtClean="0">
                <a:latin typeface="TH Niramit AS" pitchFamily="2" charset="-34"/>
                <a:cs typeface="+mj-cs"/>
              </a:rPr>
              <a:t> </a:t>
            </a:r>
          </a:p>
          <a:p>
            <a:pPr>
              <a:buNone/>
            </a:pPr>
            <a:r>
              <a:rPr lang="th-TH" sz="2800" dirty="0" smtClean="0">
                <a:latin typeface="TH Niramit AS" pitchFamily="2" charset="-34"/>
                <a:cs typeface="+mj-cs"/>
              </a:rPr>
              <a:t>	◊ </a:t>
            </a:r>
            <a:r>
              <a:rPr lang="th-TH" sz="2800" b="1" dirty="0" smtClean="0">
                <a:latin typeface="TH Niramit AS" pitchFamily="2" charset="-34"/>
                <a:cs typeface="+mj-cs"/>
              </a:rPr>
              <a:t>การประชุม การพัฒนาศักยภาพการจัดการด้านสุขภาพขั้นพื้นฐานใน</a:t>
            </a:r>
          </a:p>
          <a:p>
            <a:pPr>
              <a:buNone/>
            </a:pPr>
            <a:r>
              <a:rPr lang="th-TH" sz="2800" b="1" dirty="0" smtClean="0">
                <a:latin typeface="TH Niramit AS" pitchFamily="2" charset="-34"/>
                <a:cs typeface="+mj-cs"/>
              </a:rPr>
              <a:t>   	   ประเทศเพื่อนบ้าน</a:t>
            </a:r>
          </a:p>
          <a:p>
            <a:pPr>
              <a:buNone/>
            </a:pPr>
            <a:r>
              <a:rPr lang="th-TH" sz="2800" dirty="0" smtClean="0">
                <a:latin typeface="TH Niramit AS" pitchFamily="2" charset="-34"/>
                <a:cs typeface="+mj-cs"/>
              </a:rPr>
              <a:t>	◊ </a:t>
            </a:r>
            <a:r>
              <a:rPr lang="th-TH" sz="2800" b="1" dirty="0" smtClean="0">
                <a:latin typeface="TH Niramit AS" pitchFamily="2" charset="-34"/>
                <a:cs typeface="+mj-cs"/>
              </a:rPr>
              <a:t>กรอบการดำเนินงานเพื่อพัฒนาศักยภาพการจัดการสุขภาพขั้นพื้นฐาน</a:t>
            </a:r>
          </a:p>
          <a:p>
            <a:pPr>
              <a:buNone/>
            </a:pPr>
            <a:r>
              <a:rPr lang="th-TH" sz="2800" b="1" dirty="0" smtClean="0">
                <a:latin typeface="TH Niramit AS" pitchFamily="2" charset="-34"/>
                <a:cs typeface="+mj-cs"/>
              </a:rPr>
              <a:t>	  ในชายแดนประเทศเพื่อนบ้าน</a:t>
            </a:r>
          </a:p>
          <a:p>
            <a:pPr>
              <a:buNone/>
            </a:pPr>
            <a:endParaRPr lang="th-TH" sz="2400" b="1" dirty="0" smtClean="0">
              <a:latin typeface="TH Niramit AS" pitchFamily="2" charset="-34"/>
              <a:cs typeface="TH Niramit AS" pitchFamily="2" charset="-34"/>
            </a:endParaRPr>
          </a:p>
          <a:p>
            <a:pPr>
              <a:buNone/>
            </a:pPr>
            <a:endParaRPr lang="en-US" sz="2400" b="1" dirty="0" smtClean="0">
              <a:latin typeface="TH Niramit AS" pitchFamily="2" charset="-34"/>
              <a:cs typeface="TH Niramit AS" pitchFamily="2" charset="-34"/>
            </a:endParaRPr>
          </a:p>
          <a:p>
            <a:pPr>
              <a:buNone/>
            </a:pPr>
            <a:endParaRPr lang="th-TH" sz="2400" b="1" dirty="0" smtClean="0">
              <a:latin typeface="TH Niramit AS" pitchFamily="2" charset="-34"/>
              <a:cs typeface="TH Niramit AS" pitchFamily="2" charset="-34"/>
            </a:endParaRPr>
          </a:p>
          <a:p>
            <a:pPr>
              <a:buNone/>
            </a:pPr>
            <a:endParaRPr lang="th-TH" sz="2400" b="1" dirty="0" smtClean="0">
              <a:latin typeface="TH Niramit AS" pitchFamily="2" charset="-34"/>
              <a:cs typeface="TH Niramit AS" pitchFamily="2" charset="-34"/>
            </a:endParaRPr>
          </a:p>
          <a:p>
            <a:pPr>
              <a:buNone/>
            </a:pPr>
            <a:r>
              <a:rPr lang="th-TH" sz="2400" b="1" dirty="0" smtClean="0">
                <a:latin typeface="TH Niramit AS" pitchFamily="2" charset="-34"/>
                <a:cs typeface="TH Niramit AS" pitchFamily="2" charset="-34"/>
              </a:rPr>
              <a:t/>
            </a:r>
            <a:br>
              <a:rPr lang="th-TH" sz="2400" b="1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 </a:t>
            </a:r>
            <a:endParaRPr lang="th-TH" sz="2400" dirty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78581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/>
            </a:r>
            <a:br>
              <a:rPr lang="th-TH" sz="4000" b="1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/>
            </a:r>
            <a:br>
              <a:rPr lang="th-TH" sz="4000" b="1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sz="4000" b="1" dirty="0" smtClean="0">
                <a:latin typeface="TH Niramit AS" pitchFamily="2" charset="-34"/>
                <a:cs typeface="+mj-cs"/>
              </a:rPr>
              <a:t>ความ</a:t>
            </a:r>
            <a:r>
              <a:rPr lang="th-TH" sz="4000" b="1" dirty="0" smtClean="0">
                <a:latin typeface="TH Niramit AS" pitchFamily="2" charset="-34"/>
                <a:cs typeface="+mj-cs"/>
              </a:rPr>
              <a:t>ร่วมมือทวิภาคี</a:t>
            </a: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/>
            </a:r>
            <a:br>
              <a:rPr lang="th-TH" sz="4000" b="1" dirty="0" smtClean="0">
                <a:latin typeface="TH Niramit AS" pitchFamily="2" charset="-34"/>
                <a:cs typeface="TH Niramit AS" pitchFamily="2" charset="-34"/>
              </a:rPr>
            </a:br>
            <a:r>
              <a:rPr lang="en-US" sz="3600" b="1" kern="0" dirty="0" smtClean="0">
                <a:latin typeface="TH Niramit AS" pitchFamily="2" charset="-34"/>
                <a:cs typeface="TH Niramit AS" pitchFamily="2" charset="-34"/>
              </a:rPr>
              <a:t/>
            </a:r>
            <a:br>
              <a:rPr lang="en-US" sz="3600" b="1" kern="0" dirty="0" smtClean="0">
                <a:latin typeface="TH Niramit AS" pitchFamily="2" charset="-34"/>
                <a:cs typeface="TH Niramit AS" pitchFamily="2" charset="-34"/>
              </a:rPr>
            </a:br>
            <a:endParaRPr lang="en-US" sz="40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2071678"/>
            <a:ext cx="5643602" cy="2643206"/>
          </a:xfrm>
          <a:ln w="15875" cmpd="dbl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/>
          <a:lstStyle/>
          <a:p>
            <a:pPr eaLnBrk="0" hangingPunct="0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th-TH" b="1" kern="0" dirty="0" smtClean="0">
                <a:solidFill>
                  <a:schemeClr val="accent4">
                    <a:lumMod val="75000"/>
                  </a:schemeClr>
                </a:solidFill>
                <a:latin typeface="TH Niramit AS" pitchFamily="2" charset="-34"/>
                <a:cs typeface="+mj-cs"/>
              </a:rPr>
              <a:t>ไทย-พม่า  (บันทึกข้อตกลง 20 ก.ย. 2556)</a:t>
            </a:r>
          </a:p>
          <a:p>
            <a:pPr eaLnBrk="0" hangingPunct="0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th-TH" b="1" kern="0" dirty="0" smtClean="0">
                <a:solidFill>
                  <a:schemeClr val="accent6">
                    <a:lumMod val="75000"/>
                  </a:schemeClr>
                </a:solidFill>
                <a:latin typeface="TH Niramit AS" pitchFamily="2" charset="-34"/>
                <a:cs typeface="+mj-cs"/>
              </a:rPr>
              <a:t>ไทย-มาเลเซีย (ข้อตกลงร่วมกัน 28 ก.ย. 2550)</a:t>
            </a:r>
          </a:p>
          <a:p>
            <a:pPr eaLnBrk="0" hangingPunct="0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th-TH" b="1" kern="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cs typeface="+mj-cs"/>
              </a:rPr>
              <a:t>ไทย-ลาว (บันทึกการเจรจา 9 พ.ย. 2544)</a:t>
            </a:r>
          </a:p>
          <a:p>
            <a:pPr eaLnBrk="0" hangingPunct="0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th-TH" b="1" kern="0" dirty="0" smtClean="0">
                <a:solidFill>
                  <a:schemeClr val="accent2">
                    <a:lumMod val="75000"/>
                  </a:schemeClr>
                </a:solidFill>
                <a:latin typeface="TH Niramit AS" pitchFamily="2" charset="-34"/>
                <a:cs typeface="+mj-cs"/>
              </a:rPr>
              <a:t>ไทย-กัมพูชา  (บันทึกข้อตกลง 4 เม.ย. 2544</a:t>
            </a:r>
            <a:r>
              <a:rPr lang="th-TH" b="1" kern="0" dirty="0" smtClean="0"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  <a:cs typeface="+mj-cs"/>
              </a:rPr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85720" y="1000108"/>
            <a:ext cx="8658228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0000" lnSpcReduction="20000"/>
          </a:bodyPr>
          <a:lstStyle/>
          <a:p>
            <a:pPr lvl="0" algn="ctr" eaLnBrk="0" hangingPunct="0"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th-TH" sz="5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Niramit AS" pitchFamily="2" charset="-34"/>
                <a:ea typeface="+mj-ea"/>
                <a:cs typeface="+mj-cs"/>
              </a:rPr>
              <a:t/>
            </a:r>
            <a:br>
              <a:rPr kumimoji="0" lang="th-TH" sz="5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Niramit AS" pitchFamily="2" charset="-34"/>
                <a:ea typeface="+mj-ea"/>
                <a:cs typeface="+mj-cs"/>
              </a:rPr>
            </a:br>
            <a:endParaRPr kumimoji="0" lang="th-TH" sz="53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Niramit AS" pitchFamily="2" charset="-34"/>
              <a:ea typeface="+mj-ea"/>
              <a:cs typeface="+mj-cs"/>
            </a:endParaRPr>
          </a:p>
          <a:p>
            <a:pPr lvl="0" algn="ctr" eaLnBrk="0" hangingPunct="0"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th-TH" sz="9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Niramit AS" pitchFamily="2" charset="-34"/>
                <a:ea typeface="+mj-ea"/>
                <a:cs typeface="+mj-cs"/>
              </a:rPr>
              <a:t>บันทึก</a:t>
            </a:r>
            <a:r>
              <a:rPr kumimoji="0" lang="th-TH" sz="9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Niramit AS" pitchFamily="2" charset="-34"/>
                <a:ea typeface="+mj-ea"/>
                <a:cs typeface="+mj-cs"/>
              </a:rPr>
              <a:t>ข้อตกลง/การเจรจา กระทรวงสาธารณสุขไทย</a:t>
            </a:r>
            <a:r>
              <a:rPr lang="th-TH" sz="9300" b="1" dirty="0" smtClean="0">
                <a:latin typeface="TH Niramit AS" pitchFamily="2" charset="-34"/>
                <a:cs typeface="+mj-cs"/>
              </a:rPr>
              <a:t>กับประเทศเพื่อนบ้าน </a:t>
            </a:r>
            <a:r>
              <a:rPr kumimoji="0" lang="th-TH" sz="7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Niramit AS" pitchFamily="2" charset="-34"/>
                <a:ea typeface="+mj-ea"/>
                <a:cs typeface="TH Niramit AS" pitchFamily="2" charset="-34"/>
              </a:rPr>
              <a:t/>
            </a:r>
            <a:br>
              <a:rPr kumimoji="0" lang="th-TH" sz="7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Niramit AS" pitchFamily="2" charset="-34"/>
                <a:ea typeface="+mj-ea"/>
                <a:cs typeface="TH Niramit AS" pitchFamily="2" charset="-34"/>
              </a:rPr>
            </a:b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Niramit AS" pitchFamily="2" charset="-34"/>
                <a:ea typeface="+mj-ea"/>
                <a:cs typeface="TH Niramit AS" pitchFamily="2" charset="-34"/>
              </a:rPr>
              <a:t/>
            </a:r>
            <a:b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Niramit AS" pitchFamily="2" charset="-34"/>
                <a:ea typeface="+mj-ea"/>
                <a:cs typeface="TH Niramit AS" pitchFamily="2" charset="-34"/>
              </a:rPr>
            </a:b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Niramit AS" pitchFamily="2" charset="-34"/>
              <a:ea typeface="+mj-ea"/>
              <a:cs typeface="TH Niramit AS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th-TH" sz="3200" b="1" dirty="0" smtClean="0">
                <a:latin typeface="TH Niramit AS" pitchFamily="2" charset="-34"/>
              </a:rPr>
              <a:t/>
            </a:r>
            <a:br>
              <a:rPr lang="th-TH" sz="3200" b="1" dirty="0" smtClean="0">
                <a:latin typeface="TH Niramit AS" pitchFamily="2" charset="-34"/>
              </a:rPr>
            </a:br>
            <a:r>
              <a:rPr lang="th-TH" sz="3200" b="1" dirty="0" smtClean="0">
                <a:latin typeface="TH Niramit AS" pitchFamily="2" charset="-34"/>
              </a:rPr>
              <a:t>สาระสำคัญของบันทึกข้อตกลง</a:t>
            </a:r>
            <a:br>
              <a:rPr lang="th-TH" sz="3200" b="1" dirty="0" smtClean="0">
                <a:latin typeface="TH Niramit AS" pitchFamily="2" charset="-34"/>
              </a:rPr>
            </a:br>
            <a:endParaRPr lang="en-US" sz="3200" dirty="0">
              <a:latin typeface="TH Niramit AS" pitchFamily="2" charset="-34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36400"/>
          <a:ext cx="8229600" cy="5492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52"/>
                <a:gridCol w="2786082"/>
                <a:gridCol w="1143008"/>
                <a:gridCol w="1000132"/>
                <a:gridCol w="1214446"/>
                <a:gridCol w="1257280"/>
              </a:tblGrid>
              <a:tr h="5493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H Niramit AS" pitchFamily="2" charset="-34"/>
                          <a:cs typeface="+mj-cs"/>
                        </a:rPr>
                        <a:t>ลำดับ</a:t>
                      </a:r>
                      <a:endParaRPr lang="th-TH" sz="2800" dirty="0">
                        <a:solidFill>
                          <a:srgbClr val="FFFF00"/>
                        </a:solidFill>
                        <a:latin typeface="TH Niramit AS" pitchFamily="2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  <a:latin typeface="TH Niramit AS" pitchFamily="2" charset="-34"/>
                          <a:cs typeface="+mj-cs"/>
                        </a:rPr>
                        <a:t>สาระสำคัญ</a:t>
                      </a:r>
                      <a:endParaRPr lang="th-TH" sz="2800" dirty="0">
                        <a:solidFill>
                          <a:srgbClr val="FFFF00"/>
                        </a:solidFill>
                        <a:latin typeface="TH Niramit AS" pitchFamily="2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  <a:latin typeface="TH Niramit AS" pitchFamily="2" charset="-34"/>
                          <a:cs typeface="+mj-cs"/>
                        </a:rPr>
                        <a:t>ลาว</a:t>
                      </a:r>
                      <a:endParaRPr lang="th-TH" sz="2800" dirty="0">
                        <a:solidFill>
                          <a:srgbClr val="FFFF00"/>
                        </a:solidFill>
                        <a:latin typeface="TH Niramit AS" pitchFamily="2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  <a:latin typeface="TH Niramit AS" pitchFamily="2" charset="-34"/>
                          <a:cs typeface="+mj-cs"/>
                        </a:rPr>
                        <a:t>กัมพูชา</a:t>
                      </a:r>
                      <a:endParaRPr lang="th-TH" sz="2800" dirty="0">
                        <a:solidFill>
                          <a:srgbClr val="FFFF00"/>
                        </a:solidFill>
                        <a:latin typeface="TH Niramit AS" pitchFamily="2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  <a:latin typeface="TH Niramit AS" pitchFamily="2" charset="-34"/>
                          <a:cs typeface="+mj-cs"/>
                        </a:rPr>
                        <a:t>มาเลเซีย</a:t>
                      </a:r>
                      <a:endParaRPr lang="th-TH" sz="2800" dirty="0">
                        <a:solidFill>
                          <a:srgbClr val="FFFF00"/>
                        </a:solidFill>
                        <a:latin typeface="TH Niramit AS" pitchFamily="2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err="1" smtClean="0">
                          <a:solidFill>
                            <a:srgbClr val="FFFF00"/>
                          </a:solidFill>
                          <a:latin typeface="TH Niramit AS" pitchFamily="2" charset="-34"/>
                          <a:cs typeface="+mj-cs"/>
                        </a:rPr>
                        <a:t>เมียนมาร์</a:t>
                      </a:r>
                      <a:endParaRPr lang="en-US" sz="2800" dirty="0">
                        <a:solidFill>
                          <a:srgbClr val="FFFF00"/>
                        </a:solidFill>
                        <a:latin typeface="TH Niramit AS" pitchFamily="2" charset="-34"/>
                        <a:cs typeface="+mj-cs"/>
                      </a:endParaRPr>
                    </a:p>
                  </a:txBody>
                  <a:tcPr/>
                </a:tc>
              </a:tr>
              <a:tr h="452364">
                <a:tc>
                  <a:txBody>
                    <a:bodyPr/>
                    <a:lstStyle/>
                    <a:p>
                      <a:pPr algn="ctr"/>
                      <a:r>
                        <a:rPr lang="th-TH" sz="2200" b="1" dirty="0" smtClean="0">
                          <a:latin typeface="TH Niramit AS" pitchFamily="2" charset="-34"/>
                          <a:cs typeface="+mj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 smtClean="0">
                          <a:effectLst/>
                          <a:latin typeface="TH Niramit AS" pitchFamily="2" charset="-34"/>
                          <a:cs typeface="+mj-cs"/>
                        </a:rPr>
                        <a:t>การแลกเปลี่ยนข้อมูลข่าวสาร</a:t>
                      </a:r>
                      <a:endParaRPr lang="en-US" sz="2200" dirty="0">
                        <a:latin typeface="TH Niramit AS" pitchFamily="2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Niramit AS" pitchFamily="2" charset="-34"/>
                          <a:cs typeface="+mj-cs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Niramit AS" pitchFamily="2" charset="-34"/>
                          <a:cs typeface="+mj-cs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Niramit AS" pitchFamily="2" charset="-34"/>
                          <a:cs typeface="+mj-cs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TH Niramit AS" pitchFamily="2" charset="-34"/>
                        <a:cs typeface="+mj-cs"/>
                      </a:endParaRPr>
                    </a:p>
                  </a:txBody>
                  <a:tcPr/>
                </a:tc>
              </a:tr>
              <a:tr h="1163223">
                <a:tc>
                  <a:txBody>
                    <a:bodyPr/>
                    <a:lstStyle/>
                    <a:p>
                      <a:pPr algn="ctr"/>
                      <a:r>
                        <a:rPr lang="th-TH" sz="2200" b="1" dirty="0" smtClean="0">
                          <a:latin typeface="TH Niramit AS" pitchFamily="2" charset="-34"/>
                          <a:cs typeface="+mj-cs"/>
                        </a:rPr>
                        <a:t>2</a:t>
                      </a:r>
                      <a:endParaRPr lang="en-US" sz="2200" b="1" dirty="0">
                        <a:latin typeface="TH Niramit AS" pitchFamily="2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b="1" dirty="0" smtClean="0">
                          <a:effectLst/>
                          <a:latin typeface="TH Niramit AS" pitchFamily="2" charset="-34"/>
                          <a:cs typeface="+mj-cs"/>
                        </a:rPr>
                        <a:t>การควบคุมและเฝ้าระวังโรคติดต่อบริเวณชายแดน และข้ามพรมแดน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th-TH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Niramit AS" pitchFamily="2" charset="-34"/>
                        <a:cs typeface="+mj-cs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Niramit AS" pitchFamily="2" charset="-34"/>
                          <a:cs typeface="+mj-cs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th-TH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Niramit AS" pitchFamily="2" charset="-34"/>
                        <a:cs typeface="+mj-cs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Niramit AS" pitchFamily="2" charset="-34"/>
                          <a:cs typeface="+mj-cs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th-TH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Niramit AS" pitchFamily="2" charset="-34"/>
                        <a:cs typeface="+mj-cs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Niramit AS" pitchFamily="2" charset="-34"/>
                          <a:cs typeface="+mj-cs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TH Niramit AS" pitchFamily="2" charset="-34"/>
                        <a:cs typeface="+mj-cs"/>
                      </a:endParaRPr>
                    </a:p>
                  </a:txBody>
                  <a:tcPr/>
                </a:tc>
              </a:tr>
              <a:tr h="1163223">
                <a:tc>
                  <a:txBody>
                    <a:bodyPr/>
                    <a:lstStyle/>
                    <a:p>
                      <a:pPr algn="ctr"/>
                      <a:r>
                        <a:rPr lang="th-TH" sz="2200" b="1" dirty="0" smtClean="0">
                          <a:latin typeface="TH Niramit AS" pitchFamily="2" charset="-34"/>
                          <a:cs typeface="+mj-cs"/>
                        </a:rPr>
                        <a:t>3</a:t>
                      </a:r>
                      <a:endParaRPr lang="en-US" sz="2200" b="1" dirty="0">
                        <a:latin typeface="TH Niramit AS" pitchFamily="2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Niramit AS" pitchFamily="2" charset="-34"/>
                          <a:cs typeface="+mj-cs"/>
                        </a:rPr>
                        <a:t>การควบคุมการนำเข้า-ส่งออก อาหาร ยา  และผลิตภัณฑ์สุขภาพ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Niramit AS" pitchFamily="2" charset="-34"/>
                          <a:cs typeface="+mj-cs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Niramit AS" pitchFamily="2" charset="-34"/>
                          <a:cs typeface="+mj-cs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Niramit AS" pitchFamily="2" charset="-34"/>
                          <a:cs typeface="+mj-cs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Niramit AS" pitchFamily="2" charset="-34"/>
                          <a:cs typeface="+mj-cs"/>
                          <a:sym typeface="Wingdings" pitchFamily="2" charset="2"/>
                        </a:rPr>
                        <a:t></a:t>
                      </a:r>
                    </a:p>
                    <a:p>
                      <a:pPr algn="ctr"/>
                      <a:endParaRPr lang="en-US" sz="2200" dirty="0">
                        <a:latin typeface="TH Niramit AS" pitchFamily="2" charset="-34"/>
                        <a:cs typeface="+mj-cs"/>
                      </a:endParaRPr>
                    </a:p>
                  </a:txBody>
                  <a:tcPr/>
                </a:tc>
              </a:tr>
              <a:tr h="807794">
                <a:tc>
                  <a:txBody>
                    <a:bodyPr/>
                    <a:lstStyle/>
                    <a:p>
                      <a:pPr algn="ctr"/>
                      <a:r>
                        <a:rPr lang="th-TH" sz="2200" b="1" dirty="0" smtClean="0">
                          <a:latin typeface="TH Niramit AS" pitchFamily="2" charset="-34"/>
                          <a:cs typeface="+mj-cs"/>
                        </a:rPr>
                        <a:t>4</a:t>
                      </a:r>
                      <a:endParaRPr lang="en-US" sz="2200" b="1" dirty="0">
                        <a:latin typeface="TH Niramit AS" pitchFamily="2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Niramit AS" pitchFamily="2" charset="-34"/>
                          <a:cs typeface="+mj-cs"/>
                        </a:rPr>
                        <a:t>การพัฒนาสถานบริการสุขภาพ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Niramit AS" pitchFamily="2" charset="-34"/>
                          <a:cs typeface="+mj-cs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Niramit AS" pitchFamily="2" charset="-34"/>
                          <a:cs typeface="+mj-cs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Niramit AS" pitchFamily="2" charset="-34"/>
                          <a:cs typeface="+mj-cs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Niramit AS" pitchFamily="2" charset="-34"/>
                          <a:cs typeface="+mj-cs"/>
                          <a:sym typeface="Wingdings" pitchFamily="2" charset="2"/>
                        </a:rPr>
                        <a:t></a:t>
                      </a:r>
                    </a:p>
                    <a:p>
                      <a:pPr algn="ctr"/>
                      <a:endParaRPr lang="en-US" sz="2200" dirty="0">
                        <a:latin typeface="TH Niramit AS" pitchFamily="2" charset="-34"/>
                        <a:cs typeface="+mj-cs"/>
                      </a:endParaRPr>
                    </a:p>
                  </a:txBody>
                  <a:tcPr/>
                </a:tc>
              </a:tr>
              <a:tr h="452364">
                <a:tc>
                  <a:txBody>
                    <a:bodyPr/>
                    <a:lstStyle/>
                    <a:p>
                      <a:pPr algn="ctr"/>
                      <a:r>
                        <a:rPr lang="th-TH" sz="2200" b="1" dirty="0" smtClean="0">
                          <a:latin typeface="TH Niramit AS" pitchFamily="2" charset="-34"/>
                          <a:cs typeface="+mj-cs"/>
                        </a:rPr>
                        <a:t>5</a:t>
                      </a:r>
                      <a:endParaRPr lang="en-US" sz="2200" b="1" dirty="0">
                        <a:latin typeface="TH Niramit AS" pitchFamily="2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Niramit AS" pitchFamily="2" charset="-34"/>
                          <a:cs typeface="+mj-cs"/>
                        </a:rPr>
                        <a:t>การพัฒนาทรัพยากรมนุษย์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Niramit AS" pitchFamily="2" charset="-34"/>
                          <a:cs typeface="+mj-cs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Niramit AS" pitchFamily="2" charset="-34"/>
                          <a:cs typeface="+mj-cs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Niramit AS" pitchFamily="2" charset="-34"/>
                          <a:cs typeface="+mj-cs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Niramit AS" pitchFamily="2" charset="-34"/>
                          <a:cs typeface="+mj-cs"/>
                          <a:sym typeface="Wingdings" pitchFamily="2" charset="2"/>
                        </a:rPr>
                        <a:t></a:t>
                      </a:r>
                    </a:p>
                  </a:txBody>
                  <a:tcPr/>
                </a:tc>
              </a:tr>
              <a:tr h="452364">
                <a:tc>
                  <a:txBody>
                    <a:bodyPr/>
                    <a:lstStyle/>
                    <a:p>
                      <a:pPr algn="ctr"/>
                      <a:r>
                        <a:rPr lang="th-TH" sz="2200" b="1" dirty="0" smtClean="0">
                          <a:latin typeface="TH Niramit AS" pitchFamily="2" charset="-34"/>
                          <a:cs typeface="+mj-cs"/>
                        </a:rPr>
                        <a:t>6</a:t>
                      </a:r>
                      <a:endParaRPr lang="en-US" sz="2200" b="1" dirty="0">
                        <a:latin typeface="TH Niramit AS" pitchFamily="2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Niramit AS" pitchFamily="2" charset="-34"/>
                          <a:cs typeface="+mj-cs"/>
                        </a:rPr>
                        <a:t>การส่งเสรมสุขภาพ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TH Niramit AS" pitchFamily="2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latin typeface="TH Niramit AS" pitchFamily="2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TH Niramit AS" pitchFamily="2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Niramit AS" pitchFamily="2" charset="-34"/>
                          <a:cs typeface="+mj-cs"/>
                          <a:sym typeface="Wingdings" pitchFamily="2" charset="2"/>
                        </a:rPr>
                        <a:t></a:t>
                      </a:r>
                    </a:p>
                  </a:txBody>
                  <a:tcPr/>
                </a:tc>
              </a:tr>
              <a:tr h="452364">
                <a:tc>
                  <a:txBody>
                    <a:bodyPr/>
                    <a:lstStyle/>
                    <a:p>
                      <a:pPr algn="ctr"/>
                      <a:r>
                        <a:rPr lang="th-TH" sz="2200" b="1" dirty="0" smtClean="0">
                          <a:latin typeface="TH Niramit AS" pitchFamily="2" charset="-34"/>
                          <a:cs typeface="+mj-cs"/>
                        </a:rPr>
                        <a:t>7</a:t>
                      </a:r>
                      <a:endParaRPr lang="en-US" sz="2200" b="1" dirty="0">
                        <a:latin typeface="TH Niramit AS" pitchFamily="2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Niramit AS" pitchFamily="2" charset="-34"/>
                          <a:cs typeface="+mj-cs"/>
                        </a:rPr>
                        <a:t>ยาสมุนไพร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TH Niramit AS" pitchFamily="2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latin typeface="TH Niramit AS" pitchFamily="2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TH Niramit AS" pitchFamily="2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Niramit AS" pitchFamily="2" charset="-34"/>
                          <a:cs typeface="+mj-cs"/>
                          <a:sym typeface="Wingdings" pitchFamily="2" charset="2"/>
                        </a:rPr>
                        <a:t>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3200" b="1" dirty="0" smtClean="0">
                <a:solidFill>
                  <a:schemeClr val="bg1"/>
                </a:solidFill>
                <a:latin typeface="TH Niramit AS" pitchFamily="2" charset="-34"/>
                <a:cs typeface="+mj-cs"/>
              </a:rPr>
              <a:t>ความร่วมมือด้านสาธารณสุขไทยกับประเทศเพื่อนบ้าน</a:t>
            </a:r>
            <a:endParaRPr lang="th-TH" sz="3200" b="1" dirty="0">
              <a:solidFill>
                <a:schemeClr val="bg1"/>
              </a:solidFill>
              <a:latin typeface="TH Niramit AS" pitchFamily="2" charset="-34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714908"/>
          </a:xfr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  <a:prstDash val="dash"/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600" b="1" dirty="0" smtClean="0">
                <a:latin typeface="TH Niramit AS" pitchFamily="2" charset="-34"/>
                <a:cs typeface="+mj-cs"/>
              </a:rPr>
              <a:t>1. </a:t>
            </a:r>
            <a:r>
              <a:rPr lang="th-TH" sz="3600" b="1" dirty="0" smtClean="0">
                <a:latin typeface="TH Niramit AS" pitchFamily="2" charset="-34"/>
                <a:cs typeface="+mj-cs"/>
              </a:rPr>
              <a:t>ความร่วมมือด้านสาธารณสุขไทย</a:t>
            </a:r>
            <a:r>
              <a:rPr lang="en-US" sz="3600" b="1" dirty="0" smtClean="0">
                <a:latin typeface="TH Niramit AS" pitchFamily="2" charset="-34"/>
                <a:cs typeface="+mj-cs"/>
              </a:rPr>
              <a:t>-</a:t>
            </a:r>
            <a:r>
              <a:rPr lang="th-TH" sz="3600" b="1" dirty="0" err="1" smtClean="0">
                <a:latin typeface="TH Niramit AS" pitchFamily="2" charset="-34"/>
                <a:cs typeface="+mj-cs"/>
              </a:rPr>
              <a:t>เมียนมาร์</a:t>
            </a:r>
            <a:endParaRPr lang="th-TH" sz="3600" b="1" dirty="0" smtClean="0">
              <a:latin typeface="TH Niramit AS" pitchFamily="2" charset="-34"/>
              <a:cs typeface="+mj-cs"/>
            </a:endParaRPr>
          </a:p>
          <a:p>
            <a:pPr>
              <a:buNone/>
            </a:pPr>
            <a:r>
              <a:rPr lang="th-TH" sz="3600" dirty="0" smtClean="0">
                <a:latin typeface="TH Niramit AS" pitchFamily="2" charset="-34"/>
                <a:cs typeface="+mj-cs"/>
              </a:rPr>
              <a:t>    </a:t>
            </a:r>
            <a:r>
              <a:rPr lang="th-TH" sz="3600" dirty="0" smtClean="0">
                <a:latin typeface="TH SarabunPSK"/>
                <a:cs typeface="+mj-cs"/>
              </a:rPr>
              <a:t>◊ </a:t>
            </a:r>
            <a:r>
              <a:rPr lang="th-TH" sz="3600" dirty="0" smtClean="0">
                <a:latin typeface="TH Niramit AS" pitchFamily="2" charset="-34"/>
                <a:cs typeface="+mj-cs"/>
              </a:rPr>
              <a:t>การประชุมความร่วมมือด้านสาธารณสุขไทย</a:t>
            </a:r>
            <a:r>
              <a:rPr lang="en-US" sz="3600" dirty="0" smtClean="0">
                <a:latin typeface="TH Niramit AS" pitchFamily="2" charset="-34"/>
                <a:cs typeface="+mj-cs"/>
              </a:rPr>
              <a:t>-</a:t>
            </a:r>
            <a:r>
              <a:rPr lang="th-TH" sz="3600" dirty="0" smtClean="0">
                <a:latin typeface="TH Niramit AS" pitchFamily="2" charset="-34"/>
                <a:cs typeface="+mj-cs"/>
              </a:rPr>
              <a:t>พม่า ระหว่างวันที่ </a:t>
            </a:r>
            <a:r>
              <a:rPr lang="en-US" sz="3600" dirty="0" smtClean="0">
                <a:latin typeface="TH Niramit AS" pitchFamily="2" charset="-34"/>
                <a:cs typeface="+mj-cs"/>
              </a:rPr>
              <a:t>29-30</a:t>
            </a:r>
            <a:r>
              <a:rPr lang="th-TH" sz="3600" dirty="0" smtClean="0">
                <a:latin typeface="TH Niramit AS" pitchFamily="2" charset="-34"/>
                <a:cs typeface="+mj-cs"/>
              </a:rPr>
              <a:t>  เมษายน  </a:t>
            </a:r>
            <a:r>
              <a:rPr lang="en-US" sz="3600" dirty="0" smtClean="0">
                <a:latin typeface="TH Niramit AS" pitchFamily="2" charset="-34"/>
                <a:cs typeface="+mj-cs"/>
              </a:rPr>
              <a:t>2555 </a:t>
            </a:r>
            <a:r>
              <a:rPr lang="th-TH" sz="3600" dirty="0" smtClean="0">
                <a:latin typeface="TH Niramit AS" pitchFamily="2" charset="-34"/>
                <a:cs typeface="+mj-cs"/>
              </a:rPr>
              <a:t>ณ กรุงย่างกุ้ง</a:t>
            </a:r>
            <a:r>
              <a:rPr lang="th-TH" sz="3600" b="1" dirty="0" smtClean="0">
                <a:latin typeface="TH Niramit AS" pitchFamily="2" charset="-34"/>
                <a:cs typeface="+mj-cs"/>
              </a:rPr>
              <a:t> </a:t>
            </a:r>
            <a:r>
              <a:rPr lang="th-TH" sz="3600" dirty="0" smtClean="0">
                <a:latin typeface="TH Niramit AS" pitchFamily="2" charset="-34"/>
                <a:cs typeface="+mj-cs"/>
              </a:rPr>
              <a:t>สาธารณรัฐแห่งสหภาพพม่า</a:t>
            </a:r>
            <a:r>
              <a:rPr lang="th-TH" sz="3600" b="1" dirty="0" smtClean="0">
                <a:latin typeface="TH Niramit AS" pitchFamily="2" charset="-34"/>
                <a:cs typeface="+mj-cs"/>
              </a:rPr>
              <a:t> </a:t>
            </a:r>
            <a:r>
              <a:rPr lang="th-TH" sz="3600" dirty="0" smtClean="0">
                <a:latin typeface="TH Niramit AS" pitchFamily="2" charset="-34"/>
                <a:cs typeface="+mj-cs"/>
              </a:rPr>
              <a:t>สาระสำคัญ</a:t>
            </a:r>
          </a:p>
          <a:p>
            <a:pPr>
              <a:buNone/>
            </a:pPr>
            <a:r>
              <a:rPr lang="th-TH" sz="3600" dirty="0" smtClean="0">
                <a:latin typeface="TH Niramit AS" pitchFamily="2" charset="-34"/>
                <a:cs typeface="+mj-cs"/>
              </a:rPr>
              <a:t>		</a:t>
            </a:r>
            <a:r>
              <a:rPr lang="en-US" sz="3600" dirty="0" smtClean="0">
                <a:latin typeface="TH Niramit AS" pitchFamily="2" charset="-34"/>
                <a:cs typeface="+mj-cs"/>
              </a:rPr>
              <a:t>- </a:t>
            </a:r>
            <a:r>
              <a:rPr lang="th-TH" sz="3600" dirty="0" smtClean="0">
                <a:latin typeface="TH Niramit AS" pitchFamily="2" charset="-34"/>
                <a:cs typeface="+mj-cs"/>
              </a:rPr>
              <a:t>ธำรงไว้ซึ่งการจัดประชุมความร่วมมือด้านสาธารณสุขระหว่างประเทศ</a:t>
            </a:r>
            <a:endParaRPr lang="en-US" sz="3600" dirty="0" smtClean="0">
              <a:latin typeface="TH Niramit AS" pitchFamily="2" charset="-34"/>
              <a:cs typeface="+mj-cs"/>
            </a:endParaRPr>
          </a:p>
          <a:p>
            <a:pPr>
              <a:buNone/>
            </a:pPr>
            <a:r>
              <a:rPr lang="th-TH" sz="3600" dirty="0" smtClean="0">
                <a:latin typeface="TH Niramit AS" pitchFamily="2" charset="-34"/>
                <a:cs typeface="+mj-cs"/>
              </a:rPr>
              <a:t>    ไทย และประเทศพม่า ซึ่งกำหนดจัดเป็นเป็นประจำทุกปี โดยผลัดกันเป็นเจ้าภาพ </a:t>
            </a:r>
            <a:endParaRPr lang="en-US" sz="3600" dirty="0" smtClean="0">
              <a:latin typeface="TH Niramit AS" pitchFamily="2" charset="-34"/>
              <a:cs typeface="+mj-cs"/>
            </a:endParaRPr>
          </a:p>
          <a:p>
            <a:pPr>
              <a:buNone/>
            </a:pPr>
            <a:r>
              <a:rPr lang="th-TH" sz="3600" dirty="0" smtClean="0">
                <a:latin typeface="TH Niramit AS" pitchFamily="2" charset="-34"/>
                <a:cs typeface="+mj-cs"/>
              </a:rPr>
              <a:t>		</a:t>
            </a:r>
            <a:r>
              <a:rPr lang="en-US" sz="3600" dirty="0" smtClean="0">
                <a:latin typeface="TH Niramit AS" pitchFamily="2" charset="-34"/>
                <a:cs typeface="+mj-cs"/>
              </a:rPr>
              <a:t>- </a:t>
            </a:r>
            <a:r>
              <a:rPr lang="th-TH" sz="3600" dirty="0" smtClean="0">
                <a:latin typeface="TH Niramit AS" pitchFamily="2" charset="-34"/>
                <a:cs typeface="+mj-cs"/>
              </a:rPr>
              <a:t>ให้มีการประชุมร่วมกันในระดับพื้นที่ (</a:t>
            </a:r>
            <a:r>
              <a:rPr lang="en-US" sz="3600" dirty="0" smtClean="0">
                <a:latin typeface="TH Niramit AS" pitchFamily="2" charset="-34"/>
                <a:cs typeface="+mj-cs"/>
              </a:rPr>
              <a:t>Local Joint Coordination Meeting) </a:t>
            </a:r>
            <a:r>
              <a:rPr lang="th-TH" sz="3600" dirty="0" smtClean="0">
                <a:latin typeface="TH Niramit AS" pitchFamily="2" charset="-34"/>
                <a:cs typeface="+mj-cs"/>
              </a:rPr>
              <a:t>ระหว่างจังหวัด เชียงรายกับท่าขี้เหล็ก จังหวัดตากกับเมียวดี และจังหวัดระนองกับเกาะสอง</a:t>
            </a:r>
            <a:r>
              <a:rPr lang="en-US" sz="3600" dirty="0" smtClean="0">
                <a:latin typeface="TH Niramit AS" pitchFamily="2" charset="-34"/>
                <a:cs typeface="+mj-cs"/>
              </a:rPr>
              <a:t> </a:t>
            </a:r>
            <a:r>
              <a:rPr lang="th-TH" sz="3600" dirty="0" smtClean="0">
                <a:latin typeface="TH Niramit AS" pitchFamily="2" charset="-34"/>
                <a:cs typeface="+mj-cs"/>
              </a:rPr>
              <a:t>ปีละ 2 ครั้ง โดยผลัด เปลี่ยนกันเป็นเจ้าภาพ </a:t>
            </a:r>
            <a:endParaRPr lang="en-US" sz="3600" dirty="0" smtClean="0">
              <a:latin typeface="TH Niramit AS" pitchFamily="2" charset="-34"/>
              <a:cs typeface="+mj-cs"/>
            </a:endParaRPr>
          </a:p>
          <a:p>
            <a:pPr>
              <a:buNone/>
            </a:pPr>
            <a:r>
              <a:rPr lang="th-TH" sz="3600" dirty="0" smtClean="0">
                <a:latin typeface="TH Niramit AS" pitchFamily="2" charset="-34"/>
                <a:cs typeface="+mj-cs"/>
              </a:rPr>
              <a:t>   		</a:t>
            </a:r>
            <a:r>
              <a:rPr lang="en-US" sz="3600" dirty="0" smtClean="0">
                <a:latin typeface="TH Niramit AS" pitchFamily="2" charset="-34"/>
                <a:cs typeface="+mj-cs"/>
              </a:rPr>
              <a:t>- </a:t>
            </a:r>
            <a:r>
              <a:rPr lang="th-TH" sz="3600" dirty="0" smtClean="0">
                <a:latin typeface="TH Niramit AS" pitchFamily="2" charset="-34"/>
                <a:cs typeface="+mj-cs"/>
              </a:rPr>
              <a:t>ให้มีการจัดอบรมทีมสอบสวนโรคเคลื่อนที่เร็ว </a:t>
            </a:r>
            <a:r>
              <a:rPr lang="en-US" sz="3600" dirty="0" smtClean="0">
                <a:latin typeface="TH Niramit AS" pitchFamily="2" charset="-34"/>
                <a:cs typeface="+mj-cs"/>
              </a:rPr>
              <a:t>(Joint SRRT/RRT) </a:t>
            </a:r>
            <a:r>
              <a:rPr lang="th-TH" sz="3600" dirty="0" smtClean="0">
                <a:latin typeface="TH Niramit AS" pitchFamily="2" charset="-34"/>
                <a:cs typeface="+mj-cs"/>
              </a:rPr>
              <a:t>สำหรับจังหวัดชายแดนของทั้งสองประเทศ เพื่อพัฒนาศักยภาพทีมงานฯ ของทั้งสองฝ่าย ในการเฝ้าระวัง สอบสวน และควบคุมโรคในพื้นที่ชายแดนร่วมกัน </a:t>
            </a:r>
            <a:endParaRPr lang="en-US" sz="3600" dirty="0" smtClean="0">
              <a:latin typeface="TH Niramit AS" pitchFamily="2" charset="-34"/>
              <a:cs typeface="+mj-cs"/>
            </a:endParaRPr>
          </a:p>
          <a:p>
            <a:pPr>
              <a:buNone/>
            </a:pPr>
            <a:endParaRPr lang="th-TH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3200" b="1" dirty="0" smtClean="0">
                <a:latin typeface="TH Niramit AS" pitchFamily="2" charset="-34"/>
                <a:cs typeface="+mj-cs"/>
              </a:rPr>
              <a:t>ความร่วมมือด้านสาธารณสุขไทย</a:t>
            </a:r>
            <a:r>
              <a:rPr lang="en-US" sz="3200" b="1" dirty="0" smtClean="0">
                <a:latin typeface="TH Niramit AS" pitchFamily="2" charset="-34"/>
                <a:cs typeface="+mj-cs"/>
              </a:rPr>
              <a:t>-</a:t>
            </a:r>
            <a:r>
              <a:rPr lang="th-TH" sz="3200" b="1" dirty="0" err="1" smtClean="0">
                <a:latin typeface="TH Niramit AS" pitchFamily="2" charset="-34"/>
                <a:cs typeface="+mj-cs"/>
              </a:rPr>
              <a:t>เมียนมาร์</a:t>
            </a:r>
            <a:r>
              <a:rPr lang="th-TH" sz="3200" b="1" dirty="0" smtClean="0">
                <a:latin typeface="TH Niramit AS" pitchFamily="2" charset="-34"/>
                <a:cs typeface="+mj-cs"/>
              </a:rPr>
              <a:t> (ต่อ)</a:t>
            </a:r>
            <a:endParaRPr lang="th-TH" sz="3200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126055"/>
          </a:xfr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 smtClean="0">
                <a:latin typeface="TH SarabunPSK"/>
                <a:cs typeface="+mj-cs"/>
              </a:rPr>
              <a:t>◊ </a:t>
            </a:r>
            <a:r>
              <a:rPr lang="th-TH" sz="2800" dirty="0" smtClean="0">
                <a:latin typeface="TH Niramit AS" pitchFamily="2" charset="-34"/>
                <a:cs typeface="+mj-cs"/>
              </a:rPr>
              <a:t>การประชุมความร่วมมือระหว่างประเทศไทยและ</a:t>
            </a:r>
            <a:r>
              <a:rPr lang="th-TH" sz="2800" dirty="0" err="1" smtClean="0">
                <a:latin typeface="TH Niramit AS" pitchFamily="2" charset="-34"/>
                <a:cs typeface="+mj-cs"/>
              </a:rPr>
              <a:t>เมียนมาร์</a:t>
            </a:r>
            <a:r>
              <a:rPr lang="th-TH" sz="2800" dirty="0" smtClean="0">
                <a:latin typeface="TH Niramit AS" pitchFamily="2" charset="-34"/>
                <a:cs typeface="+mj-cs"/>
              </a:rPr>
              <a:t>ในการเฝ้าระวัง ป้องกันและควบคุมโรคติดต่อในพื้นที่ชายแดน เมื่อวันที่ 14 – 16 สิงหาคม 2556 กรุงเทพมหานคร</a:t>
            </a:r>
          </a:p>
          <a:p>
            <a:pPr>
              <a:buNone/>
            </a:pPr>
            <a:r>
              <a:rPr lang="th-TH" sz="2800" dirty="0" smtClean="0">
                <a:cs typeface="+mj-cs"/>
              </a:rPr>
              <a:t>		</a:t>
            </a:r>
            <a:r>
              <a:rPr lang="en-US" sz="2800" dirty="0" smtClean="0">
                <a:latin typeface="TH Niramit AS" pitchFamily="2" charset="-34"/>
                <a:cs typeface="+mj-cs"/>
              </a:rPr>
              <a:t>- </a:t>
            </a:r>
            <a:r>
              <a:rPr lang="th-TH" sz="2800" dirty="0" smtClean="0">
                <a:latin typeface="TH Niramit AS" pitchFamily="2" charset="-34"/>
                <a:cs typeface="+mj-cs"/>
              </a:rPr>
              <a:t>ได้มีการแลกเปลี่ยนข้อมูลสถานการณ์โรค และความก้าวหน้าในการ</a:t>
            </a:r>
            <a:endParaRPr lang="en-US" sz="2800" dirty="0" smtClean="0">
              <a:latin typeface="TH Niramit AS" pitchFamily="2" charset="-34"/>
              <a:cs typeface="+mj-cs"/>
            </a:endParaRPr>
          </a:p>
          <a:p>
            <a:pPr>
              <a:buNone/>
            </a:pPr>
            <a:r>
              <a:rPr lang="th-TH" sz="2800" dirty="0" smtClean="0">
                <a:latin typeface="TH Niramit AS" pitchFamily="2" charset="-34"/>
                <a:cs typeface="+mj-cs"/>
              </a:rPr>
              <a:t>	ดำเนินงานเฝ้าระวัง ป้องกันและควบคุมโรคในพื้นที่ชายแดน ซึ่งมีหัวข้อดังต่อไปนี้ </a:t>
            </a:r>
            <a:endParaRPr lang="en-US" sz="2800" dirty="0" smtClean="0">
              <a:latin typeface="TH Niramit AS" pitchFamily="2" charset="-34"/>
              <a:cs typeface="+mj-cs"/>
            </a:endParaRPr>
          </a:p>
          <a:p>
            <a:pPr>
              <a:buNone/>
            </a:pPr>
            <a:r>
              <a:rPr lang="th-TH" sz="2800" b="1" dirty="0" smtClean="0">
                <a:latin typeface="TH Niramit AS" pitchFamily="2" charset="-34"/>
                <a:cs typeface="+mj-cs"/>
              </a:rPr>
              <a:t>		</a:t>
            </a:r>
            <a:r>
              <a:rPr lang="en-US" sz="2800" b="1" dirty="0" smtClean="0">
                <a:latin typeface="TH Niramit AS" pitchFamily="2" charset="-34"/>
                <a:cs typeface="+mj-cs"/>
              </a:rPr>
              <a:t>- </a:t>
            </a:r>
            <a:r>
              <a:rPr lang="th-TH" sz="2800" dirty="0" smtClean="0">
                <a:latin typeface="TH Niramit AS" pitchFamily="2" charset="-34"/>
                <a:cs typeface="+mj-cs"/>
              </a:rPr>
              <a:t>มีการทบทวนความก้าวหน้าของการดำเนินงานในประเด็น  (</a:t>
            </a:r>
            <a:r>
              <a:rPr lang="en-US" sz="2800" dirty="0" smtClean="0">
                <a:latin typeface="TH Niramit AS" pitchFamily="2" charset="-34"/>
                <a:cs typeface="+mj-cs"/>
              </a:rPr>
              <a:t>1) Disease surveillance and outbreak response, (2) HIV/AIDS, (3) TB </a:t>
            </a:r>
            <a:r>
              <a:rPr lang="th-TH" sz="2800" dirty="0" smtClean="0">
                <a:latin typeface="TH Niramit AS" pitchFamily="2" charset="-34"/>
                <a:cs typeface="+mj-cs"/>
              </a:rPr>
              <a:t>และ </a:t>
            </a:r>
            <a:r>
              <a:rPr lang="en-US" sz="2800" dirty="0" smtClean="0">
                <a:latin typeface="TH Niramit AS" pitchFamily="2" charset="-34"/>
                <a:cs typeface="+mj-cs"/>
              </a:rPr>
              <a:t>(4) Malaria</a:t>
            </a:r>
            <a:r>
              <a:rPr lang="th-TH" sz="2800" dirty="0" smtClean="0">
                <a:latin typeface="TH Niramit AS" pitchFamily="2" charset="-34"/>
                <a:cs typeface="+mj-cs"/>
              </a:rPr>
              <a:t> รวมทั้งระบุส่วนขาด สิ่งที่ท้าท้าย และเสนอกิจกรรมความร่วมมือเพื่อเติมเต็มส่วนที่ขาด  </a:t>
            </a:r>
            <a:endParaRPr lang="en-US" sz="2800" dirty="0" smtClean="0">
              <a:latin typeface="TH Niramit AS" pitchFamily="2" charset="-34"/>
              <a:cs typeface="+mj-cs"/>
            </a:endParaRPr>
          </a:p>
          <a:p>
            <a:pPr>
              <a:buNone/>
            </a:pPr>
            <a:r>
              <a:rPr lang="th-TH" sz="2800" b="1" dirty="0" smtClean="0">
                <a:cs typeface="+mj-cs"/>
              </a:rPr>
              <a:t>		</a:t>
            </a:r>
            <a:r>
              <a:rPr lang="en-US" sz="2800" b="1" dirty="0" smtClean="0">
                <a:cs typeface="+mj-cs"/>
              </a:rPr>
              <a:t>- </a:t>
            </a:r>
            <a:r>
              <a:rPr lang="th-TH" sz="2800" dirty="0" smtClean="0">
                <a:cs typeface="+mj-cs"/>
              </a:rPr>
              <a:t>การประชุมกลุ่มเพื่อพิจารณาประเด็นในการป้องกันควบคุมโรคในลักษณะผสมผสานโดยแบ่งตามพื้นที่ ได้แก่ จังหวัดเชียงรายกับท่าขี้เหล็ก/ จังหวัดตากกับเมียวดี/ จังหวัดระนองกับเกาะสอง และจังหวัดกาญจนบุรีกับทวาย</a:t>
            </a:r>
            <a:endParaRPr lang="en-US" sz="2800" dirty="0" smtClean="0">
              <a:cs typeface="+mj-cs"/>
            </a:endParaRPr>
          </a:p>
          <a:p>
            <a:pPr>
              <a:buNone/>
            </a:pPr>
            <a:endParaRPr lang="th-TH" sz="2800" dirty="0">
              <a:latin typeface="TH Niramit AS" pitchFamily="2" charset="-34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sz="3600" b="1" dirty="0" smtClean="0">
                <a:latin typeface="TH Niramit AS" pitchFamily="2" charset="-34"/>
                <a:cs typeface="+mj-cs"/>
              </a:rPr>
              <a:t>ความร่วมมือด้านสาธารณสุขไทย</a:t>
            </a:r>
            <a:r>
              <a:rPr lang="en-US" sz="3600" b="1" dirty="0" smtClean="0">
                <a:latin typeface="TH Niramit AS" pitchFamily="2" charset="-34"/>
                <a:cs typeface="+mj-cs"/>
              </a:rPr>
              <a:t>-</a:t>
            </a:r>
            <a:r>
              <a:rPr lang="th-TH" sz="3600" b="1" dirty="0" err="1" smtClean="0">
                <a:latin typeface="TH Niramit AS" pitchFamily="2" charset="-34"/>
                <a:cs typeface="+mj-cs"/>
              </a:rPr>
              <a:t>เมียนมาร์</a:t>
            </a:r>
            <a:r>
              <a:rPr lang="th-TH" sz="3600" b="1" dirty="0" smtClean="0">
                <a:latin typeface="TH Niramit AS" pitchFamily="2" charset="-34"/>
                <a:cs typeface="+mj-cs"/>
              </a:rPr>
              <a:t> (ต่อ</a:t>
            </a:r>
            <a:r>
              <a:rPr lang="th-TH" b="1" dirty="0" smtClean="0">
                <a:latin typeface="TH Niramit AS" pitchFamily="2" charset="-34"/>
                <a:cs typeface="+mj-cs"/>
              </a:rPr>
              <a:t>)</a:t>
            </a:r>
            <a:endParaRPr lang="th-TH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  <a:blipFill>
            <a:blip r:embed="rId2"/>
            <a:tile tx="0" ty="0" sx="100000" sy="100000" flip="none" algn="tl"/>
          </a:blipFill>
          <a:ln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th-TH" sz="2800" dirty="0" smtClean="0">
                <a:latin typeface="TH SarabunPSK"/>
                <a:cs typeface="+mj-cs"/>
              </a:rPr>
              <a:t>◊ การ</a:t>
            </a:r>
            <a:r>
              <a:rPr lang="th-TH" sz="2800" dirty="0" smtClean="0">
                <a:latin typeface="TH Niramit AS" pitchFamily="2" charset="-34"/>
                <a:cs typeface="+mj-cs"/>
              </a:rPr>
              <a:t>ลงนามบันทึกความเข้าใจระหว่างรัฐมนตรีว่าการกระทรวง</a:t>
            </a:r>
          </a:p>
          <a:p>
            <a:pPr>
              <a:buNone/>
            </a:pPr>
            <a:r>
              <a:rPr lang="th-TH" sz="2800" dirty="0" smtClean="0">
                <a:latin typeface="TH Niramit AS" pitchFamily="2" charset="-34"/>
                <a:cs typeface="+mj-cs"/>
              </a:rPr>
              <a:t>   สาธารณสุขไทยและกระทรวงสาธารณสุข</a:t>
            </a:r>
            <a:r>
              <a:rPr lang="th-TH" sz="2800" dirty="0" err="1" smtClean="0">
                <a:latin typeface="TH Niramit AS" pitchFamily="2" charset="-34"/>
                <a:cs typeface="+mj-cs"/>
              </a:rPr>
              <a:t>เมียนมาร์</a:t>
            </a:r>
            <a:r>
              <a:rPr lang="th-TH" sz="2800" dirty="0" smtClean="0">
                <a:latin typeface="TH Niramit AS" pitchFamily="2" charset="-34"/>
                <a:cs typeface="+mj-cs"/>
              </a:rPr>
              <a:t> เมื่อวันที่ </a:t>
            </a:r>
            <a:r>
              <a:rPr lang="en-US" sz="2800" dirty="0" smtClean="0">
                <a:latin typeface="TH Niramit AS" pitchFamily="2" charset="-34"/>
                <a:cs typeface="+mj-cs"/>
              </a:rPr>
              <a:t>20</a:t>
            </a:r>
            <a:r>
              <a:rPr lang="th-TH" sz="2800" dirty="0" smtClean="0">
                <a:latin typeface="TH Niramit AS" pitchFamily="2" charset="-34"/>
                <a:cs typeface="+mj-cs"/>
              </a:rPr>
              <a:t> </a:t>
            </a:r>
          </a:p>
          <a:p>
            <a:pPr>
              <a:buNone/>
            </a:pPr>
            <a:r>
              <a:rPr lang="th-TH" sz="2800" dirty="0" smtClean="0">
                <a:latin typeface="TH Niramit AS" pitchFamily="2" charset="-34"/>
                <a:cs typeface="+mj-cs"/>
              </a:rPr>
              <a:t>   กันยายน </a:t>
            </a:r>
            <a:r>
              <a:rPr lang="en-US" sz="2800" dirty="0" smtClean="0">
                <a:latin typeface="TH Niramit AS" pitchFamily="2" charset="-34"/>
                <a:cs typeface="+mj-cs"/>
              </a:rPr>
              <a:t> 2556</a:t>
            </a:r>
            <a:r>
              <a:rPr lang="th-TH" sz="2800" dirty="0" smtClean="0">
                <a:latin typeface="TH Niramit AS" pitchFamily="2" charset="-34"/>
                <a:cs typeface="+mj-cs"/>
              </a:rPr>
              <a:t> ณ สาธารณรัฐแห่งสหภาพ</a:t>
            </a:r>
            <a:r>
              <a:rPr lang="th-TH" sz="2800" dirty="0" err="1" smtClean="0">
                <a:latin typeface="TH Niramit AS" pitchFamily="2" charset="-34"/>
                <a:cs typeface="+mj-cs"/>
              </a:rPr>
              <a:t>เมียนมาร์</a:t>
            </a:r>
            <a:r>
              <a:rPr lang="th-TH" sz="2800" dirty="0" smtClean="0">
                <a:latin typeface="TH Niramit AS" pitchFamily="2" charset="-34"/>
                <a:cs typeface="+mj-cs"/>
              </a:rPr>
              <a:t>  สาระสำคัญ</a:t>
            </a:r>
          </a:p>
          <a:p>
            <a:pPr>
              <a:buNone/>
            </a:pPr>
            <a:r>
              <a:rPr lang="th-TH" sz="2800" dirty="0" smtClean="0">
                <a:latin typeface="TH Niramit AS" pitchFamily="2" charset="-34"/>
                <a:cs typeface="+mj-cs"/>
              </a:rPr>
              <a:t>		</a:t>
            </a:r>
            <a:r>
              <a:rPr lang="en-US" sz="2800" dirty="0" smtClean="0">
                <a:latin typeface="TH Niramit AS" pitchFamily="2" charset="-34"/>
                <a:cs typeface="+mj-cs"/>
              </a:rPr>
              <a:t>- </a:t>
            </a:r>
            <a:r>
              <a:rPr lang="th-TH" sz="2800" dirty="0" smtClean="0">
                <a:latin typeface="TH Niramit AS" pitchFamily="2" charset="-34"/>
                <a:cs typeface="+mj-cs"/>
              </a:rPr>
              <a:t>การสนับสนุนความร่วมมือด้านสาธารณสุขในพื้นที่จังหวัดชายแดนของทั้งสองประเทศ  อาทิ การส่งเสริมสุขภาพและการพัฒนาระบบการบริการสุขภาพสำหรับแรงงานต่างด้าวและประชากรข้ามพรมแดน การเฝ้าระวัง ป้องกัน และควบคุมโรคติดต่อและโรคอุบัติใหม่ การป้องกันและควบคุมอาหารที่ต่ำกว่ามาตรฐาน ยา ยาแผนโบราณ ผลิตภัณฑ์ยาและเครื่องสำอาง เป็นต้น</a:t>
            </a:r>
            <a:endParaRPr lang="en-US" sz="2800" dirty="0" smtClean="0">
              <a:latin typeface="TH Niramit AS" pitchFamily="2" charset="-34"/>
              <a:cs typeface="+mj-cs"/>
            </a:endParaRPr>
          </a:p>
          <a:p>
            <a:endParaRPr lang="th-TH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829576" cy="78581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3200" b="1" dirty="0" smtClean="0">
                <a:latin typeface="TH Niramit AS" pitchFamily="2" charset="-34"/>
                <a:cs typeface="+mj-cs"/>
              </a:rPr>
              <a:t>ความร่วมมือด้านสาธารณสุขไทย</a:t>
            </a:r>
            <a:r>
              <a:rPr lang="en-US" sz="3200" b="1" dirty="0" smtClean="0">
                <a:latin typeface="TH Niramit AS" pitchFamily="2" charset="-34"/>
                <a:cs typeface="+mj-cs"/>
              </a:rPr>
              <a:t>-</a:t>
            </a:r>
            <a:r>
              <a:rPr lang="th-TH" sz="3200" b="1" dirty="0" smtClean="0">
                <a:latin typeface="TH Niramit AS" pitchFamily="2" charset="-34"/>
                <a:cs typeface="+mj-cs"/>
              </a:rPr>
              <a:t>กัมพูชา</a:t>
            </a:r>
            <a:endParaRPr lang="th-TH" sz="3200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th-TH" dirty="0" smtClean="0">
                <a:latin typeface="TH SarabunPSK"/>
                <a:cs typeface="+mj-cs"/>
              </a:rPr>
              <a:t>◊ 	</a:t>
            </a:r>
            <a:r>
              <a:rPr lang="th-TH" dirty="0" smtClean="0">
                <a:latin typeface="TH Niramit AS" pitchFamily="2" charset="-34"/>
                <a:cs typeface="+mj-cs"/>
              </a:rPr>
              <a:t>การประชุมความร่วมมือด้านสาธารณสุขระหว่างกระทรวง</a:t>
            </a:r>
          </a:p>
          <a:p>
            <a:pPr>
              <a:buNone/>
            </a:pPr>
            <a:r>
              <a:rPr lang="th-TH" dirty="0" smtClean="0">
                <a:latin typeface="TH Niramit AS" pitchFamily="2" charset="-34"/>
                <a:cs typeface="+mj-cs"/>
              </a:rPr>
              <a:t>  	สาธารณสุขไทยกับกระทรวงสาธารณสุขกัมพูชา  เมื่อวันที่ </a:t>
            </a:r>
            <a:r>
              <a:rPr lang="en-US" dirty="0" smtClean="0">
                <a:latin typeface="TH Niramit AS" pitchFamily="2" charset="-34"/>
                <a:cs typeface="+mj-cs"/>
              </a:rPr>
              <a:t>24-28 </a:t>
            </a:r>
            <a:endParaRPr lang="th-TH" dirty="0" smtClean="0">
              <a:latin typeface="TH Niramit AS" pitchFamily="2" charset="-34"/>
              <a:cs typeface="+mj-cs"/>
            </a:endParaRPr>
          </a:p>
          <a:p>
            <a:pPr>
              <a:buNone/>
            </a:pPr>
            <a:r>
              <a:rPr lang="th-TH" dirty="0" smtClean="0">
                <a:latin typeface="TH Niramit AS" pitchFamily="2" charset="-34"/>
                <a:cs typeface="+mj-cs"/>
              </a:rPr>
              <a:t> 	กันยายน </a:t>
            </a:r>
            <a:r>
              <a:rPr lang="en-US" dirty="0" smtClean="0">
                <a:latin typeface="TH Niramit AS" pitchFamily="2" charset="-34"/>
                <a:cs typeface="+mj-cs"/>
              </a:rPr>
              <a:t>2556 </a:t>
            </a:r>
            <a:r>
              <a:rPr lang="th-TH" dirty="0" smtClean="0">
                <a:latin typeface="TH Niramit AS" pitchFamily="2" charset="-34"/>
                <a:cs typeface="+mj-cs"/>
              </a:rPr>
              <a:t>โดยมีสรุปผลการประชุมสาระสำคัญ ในการ</a:t>
            </a:r>
          </a:p>
          <a:p>
            <a:pPr>
              <a:buNone/>
            </a:pPr>
            <a:r>
              <a:rPr lang="th-TH" dirty="0" smtClean="0">
                <a:latin typeface="TH Niramit AS" pitchFamily="2" charset="-34"/>
                <a:cs typeface="+mj-cs"/>
              </a:rPr>
              <a:t> 	แลกเปลี่ยนความคิดเห็นระบบบริการสาธารณสุขของทั้งสองประเทศ</a:t>
            </a:r>
          </a:p>
          <a:p>
            <a:pPr>
              <a:buNone/>
            </a:pPr>
            <a:r>
              <a:rPr lang="th-TH" dirty="0" smtClean="0">
                <a:latin typeface="TH Niramit AS" pitchFamily="2" charset="-34"/>
                <a:cs typeface="+mj-cs"/>
              </a:rPr>
              <a:t> 	โดยเน้นให้เกิดความร่วมมือด้านสาธารณสุขชายแดนของทั้งสอง</a:t>
            </a:r>
          </a:p>
          <a:p>
            <a:pPr>
              <a:buNone/>
            </a:pPr>
            <a:r>
              <a:rPr lang="th-TH" dirty="0" smtClean="0">
                <a:latin typeface="TH Niramit AS" pitchFamily="2" charset="-34"/>
                <a:cs typeface="+mj-cs"/>
              </a:rPr>
              <a:t>	ประเทศ</a:t>
            </a:r>
            <a:endParaRPr lang="th-TH" dirty="0">
              <a:latin typeface="TH Niramit AS" pitchFamily="2" charset="-34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8581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3200" b="1" dirty="0" smtClean="0">
                <a:latin typeface="TH Niramit AS" pitchFamily="2" charset="-34"/>
                <a:cs typeface="+mj-cs"/>
              </a:rPr>
              <a:t>ความร่วมมือด้านสาธารณสุขของจังหวัดชายแดนทั้งสองประเทศ</a:t>
            </a:r>
            <a:endParaRPr lang="th-TH" sz="3200" dirty="0">
              <a:latin typeface="TH Niramit AS" pitchFamily="2" charset="-34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sz="3000" b="1" dirty="0" smtClean="0">
                <a:latin typeface="TH Niramit AS" pitchFamily="2" charset="-34"/>
                <a:cs typeface="+mj-cs"/>
              </a:rPr>
              <a:t>◊ การประชุมร่วมกันในระดับพื้นที่ (</a:t>
            </a:r>
            <a:r>
              <a:rPr lang="en-US" sz="3000" b="1" dirty="0" smtClean="0">
                <a:latin typeface="TH Niramit AS" pitchFamily="2" charset="-34"/>
                <a:cs typeface="+mj-cs"/>
              </a:rPr>
              <a:t>Local Joint Coordination Meeting</a:t>
            </a:r>
            <a:r>
              <a:rPr lang="th-TH" sz="3000" b="1" dirty="0" smtClean="0">
                <a:latin typeface="TH Niramit AS" pitchFamily="2" charset="-34"/>
                <a:cs typeface="+mj-cs"/>
              </a:rPr>
              <a:t>)</a:t>
            </a:r>
            <a:endParaRPr lang="en-US" sz="3000" b="1" dirty="0" smtClean="0">
              <a:latin typeface="TH Niramit AS" pitchFamily="2" charset="-34"/>
              <a:cs typeface="+mj-cs"/>
            </a:endParaRPr>
          </a:p>
          <a:p>
            <a:pPr>
              <a:buNone/>
            </a:pPr>
            <a:r>
              <a:rPr lang="th-TH" sz="3000" b="1" dirty="0" smtClean="0">
                <a:latin typeface="TH Niramit AS" pitchFamily="2" charset="-34"/>
                <a:cs typeface="+mj-cs"/>
              </a:rPr>
              <a:t>◊ การแลกเปลี่ยนข้อมูลข่าวสารเพื่อการเฝ้าระวังโรค</a:t>
            </a:r>
          </a:p>
          <a:p>
            <a:pPr>
              <a:buNone/>
            </a:pPr>
            <a:r>
              <a:rPr lang="th-TH" sz="3000" b="1" dirty="0" smtClean="0">
                <a:latin typeface="TH Niramit AS" pitchFamily="2" charset="-34"/>
                <a:cs typeface="+mj-cs"/>
              </a:rPr>
              <a:t>◊ การพัฒนาศักยภาพบุคลากร</a:t>
            </a:r>
          </a:p>
          <a:p>
            <a:pPr>
              <a:buNone/>
            </a:pPr>
            <a:r>
              <a:rPr lang="th-TH" sz="3000" b="1" dirty="0" smtClean="0">
                <a:latin typeface="TH Niramit AS" pitchFamily="2" charset="-34"/>
                <a:cs typeface="+mj-cs"/>
              </a:rPr>
              <a:t>	</a:t>
            </a:r>
            <a:r>
              <a:rPr lang="en-US" sz="3000" b="1" dirty="0" smtClean="0">
                <a:latin typeface="TH Niramit AS" pitchFamily="2" charset="-34"/>
                <a:cs typeface="+mj-cs"/>
              </a:rPr>
              <a:t>- </a:t>
            </a:r>
            <a:r>
              <a:rPr lang="th-TH" sz="3000" dirty="0" smtClean="0">
                <a:latin typeface="TH Niramit AS" pitchFamily="2" charset="-34"/>
                <a:cs typeface="+mj-cs"/>
              </a:rPr>
              <a:t>การจัดอบรมทีมสอบสวนโรคเคลื่อนที่เร็ว </a:t>
            </a:r>
            <a:r>
              <a:rPr lang="en-US" sz="3000" dirty="0" smtClean="0">
                <a:latin typeface="TH Niramit AS" pitchFamily="2" charset="-34"/>
                <a:cs typeface="+mj-cs"/>
              </a:rPr>
              <a:t>(Joint SRRT/RRT)</a:t>
            </a:r>
            <a:endParaRPr lang="th-TH" sz="3000" dirty="0" smtClean="0">
              <a:latin typeface="TH Niramit AS" pitchFamily="2" charset="-34"/>
              <a:cs typeface="+mj-cs"/>
            </a:endParaRPr>
          </a:p>
          <a:p>
            <a:pPr>
              <a:buNone/>
            </a:pPr>
            <a:r>
              <a:rPr lang="th-TH" sz="3000" dirty="0" smtClean="0">
                <a:latin typeface="TH Niramit AS" pitchFamily="2" charset="-34"/>
                <a:cs typeface="+mj-cs"/>
              </a:rPr>
              <a:t>สำหรับจังหวัดชายแดนของทั้งสองประเทศ ดังนี้</a:t>
            </a:r>
            <a:endParaRPr lang="en-US" sz="3000" dirty="0" smtClean="0">
              <a:latin typeface="TH Niramit AS" pitchFamily="2" charset="-34"/>
              <a:cs typeface="+mj-cs"/>
            </a:endParaRPr>
          </a:p>
          <a:p>
            <a:pPr>
              <a:buNone/>
            </a:pPr>
            <a:r>
              <a:rPr lang="th-TH" sz="3000" dirty="0" smtClean="0">
                <a:latin typeface="TH Niramit AS" pitchFamily="2" charset="-34"/>
                <a:cs typeface="+mj-cs"/>
              </a:rPr>
              <a:t>		◊ ตาก</a:t>
            </a:r>
            <a:r>
              <a:rPr lang="en-US" sz="3000" dirty="0" smtClean="0">
                <a:latin typeface="TH Niramit AS" pitchFamily="2" charset="-34"/>
                <a:cs typeface="+mj-cs"/>
              </a:rPr>
              <a:t>-</a:t>
            </a:r>
            <a:r>
              <a:rPr lang="th-TH" sz="3000" dirty="0" smtClean="0">
                <a:latin typeface="TH Niramit AS" pitchFamily="2" charset="-34"/>
                <a:cs typeface="+mj-cs"/>
              </a:rPr>
              <a:t>เมียวดี </a:t>
            </a:r>
          </a:p>
          <a:p>
            <a:pPr>
              <a:buNone/>
            </a:pPr>
            <a:r>
              <a:rPr lang="th-TH" sz="3000" dirty="0" smtClean="0">
                <a:latin typeface="TH Niramit AS" pitchFamily="2" charset="-34"/>
                <a:cs typeface="+mj-cs"/>
              </a:rPr>
              <a:t>		◊ ระนอง</a:t>
            </a:r>
            <a:r>
              <a:rPr lang="en-US" sz="3000" dirty="0" smtClean="0">
                <a:latin typeface="TH Niramit AS" pitchFamily="2" charset="-34"/>
                <a:cs typeface="+mj-cs"/>
              </a:rPr>
              <a:t>-</a:t>
            </a:r>
            <a:r>
              <a:rPr lang="th-TH" sz="3000" dirty="0" smtClean="0">
                <a:latin typeface="TH Niramit AS" pitchFamily="2" charset="-34"/>
                <a:cs typeface="+mj-cs"/>
              </a:rPr>
              <a:t>เกาะสอง </a:t>
            </a:r>
          </a:p>
          <a:p>
            <a:pPr>
              <a:buNone/>
            </a:pPr>
            <a:r>
              <a:rPr lang="th-TH" sz="3000" dirty="0" smtClean="0">
                <a:latin typeface="TH Niramit AS" pitchFamily="2" charset="-34"/>
                <a:cs typeface="+mj-cs"/>
              </a:rPr>
              <a:t>		◊ เชียงราย</a:t>
            </a:r>
            <a:r>
              <a:rPr lang="en-US" sz="3000" dirty="0" smtClean="0">
                <a:latin typeface="TH Niramit AS" pitchFamily="2" charset="-34"/>
                <a:cs typeface="+mj-cs"/>
              </a:rPr>
              <a:t> – </a:t>
            </a:r>
            <a:r>
              <a:rPr lang="th-TH" sz="3000" dirty="0" smtClean="0">
                <a:latin typeface="TH Niramit AS" pitchFamily="2" charset="-34"/>
                <a:cs typeface="+mj-cs"/>
              </a:rPr>
              <a:t>ท่าขี้เหล็ก</a:t>
            </a:r>
          </a:p>
          <a:p>
            <a:pPr>
              <a:buNone/>
            </a:pPr>
            <a:r>
              <a:rPr lang="th-TH" sz="3000" dirty="0" smtClean="0">
                <a:latin typeface="TH Niramit AS" pitchFamily="2" charset="-34"/>
                <a:cs typeface="+mj-cs"/>
              </a:rPr>
              <a:t>	</a:t>
            </a:r>
            <a:r>
              <a:rPr lang="en-US" sz="3000" dirty="0" smtClean="0">
                <a:latin typeface="TH Niramit AS" pitchFamily="2" charset="-34"/>
                <a:cs typeface="+mj-cs"/>
              </a:rPr>
              <a:t>- </a:t>
            </a:r>
            <a:r>
              <a:rPr lang="th-TH" sz="3000" dirty="0" smtClean="0">
                <a:latin typeface="TH Niramit AS" pitchFamily="2" charset="-34"/>
                <a:cs typeface="+mj-cs"/>
              </a:rPr>
              <a:t>การอบรม </a:t>
            </a:r>
            <a:r>
              <a:rPr lang="en-US" sz="3000" dirty="0" smtClean="0">
                <a:latin typeface="TH Niramit AS" pitchFamily="2" charset="-34"/>
                <a:cs typeface="+mj-cs"/>
              </a:rPr>
              <a:t>Operation Theater</a:t>
            </a:r>
          </a:p>
          <a:p>
            <a:pPr>
              <a:buNone/>
            </a:pPr>
            <a:r>
              <a:rPr lang="en-US" sz="3000" dirty="0" smtClean="0">
                <a:latin typeface="TH Niramit AS" pitchFamily="2" charset="-34"/>
                <a:cs typeface="+mj-cs"/>
              </a:rPr>
              <a:t>	- </a:t>
            </a:r>
            <a:r>
              <a:rPr lang="th-TH" sz="3000" dirty="0" smtClean="0">
                <a:latin typeface="TH Niramit AS" pitchFamily="2" charset="-34"/>
                <a:cs typeface="+mj-cs"/>
              </a:rPr>
              <a:t>การอบรม</a:t>
            </a:r>
            <a:r>
              <a:rPr lang="en-US" sz="3000" dirty="0" smtClean="0">
                <a:latin typeface="TH Niramit AS" pitchFamily="2" charset="-34"/>
                <a:cs typeface="+mj-cs"/>
              </a:rPr>
              <a:t> ICU</a:t>
            </a:r>
          </a:p>
          <a:p>
            <a:pPr>
              <a:buNone/>
            </a:pPr>
            <a:r>
              <a:rPr lang="en-US" sz="3000" dirty="0" smtClean="0">
                <a:latin typeface="TH Niramit AS" pitchFamily="2" charset="-34"/>
                <a:cs typeface="+mj-cs"/>
              </a:rPr>
              <a:t>	- </a:t>
            </a:r>
            <a:r>
              <a:rPr lang="th-TH" sz="3000" dirty="0" smtClean="0">
                <a:latin typeface="TH Niramit AS" pitchFamily="2" charset="-34"/>
                <a:cs typeface="+mj-cs"/>
              </a:rPr>
              <a:t>การอบรม </a:t>
            </a:r>
            <a:r>
              <a:rPr lang="en-US" sz="3000" dirty="0" smtClean="0">
                <a:latin typeface="TH Niramit AS" pitchFamily="2" charset="-34"/>
                <a:cs typeface="+mj-cs"/>
              </a:rPr>
              <a:t>EMS</a:t>
            </a:r>
            <a:endParaRPr lang="th-TH" sz="3000" dirty="0" smtClean="0">
              <a:latin typeface="TH Niramit AS" pitchFamily="2" charset="-34"/>
              <a:cs typeface="+mj-cs"/>
            </a:endParaRPr>
          </a:p>
          <a:p>
            <a:pPr>
              <a:buNone/>
            </a:pPr>
            <a:endParaRPr lang="th-TH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428</TotalTime>
  <Words>492</Words>
  <Application>Microsoft Office PowerPoint</Application>
  <PresentationFormat>On-screen Show (4:3)</PresentationFormat>
  <Paragraphs>171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 ความเป็นมาของการประชุม  การพัฒนาศักยภาพการจัดการด้านสุขภาพขั้นพื้นฐาน ในชายแดนประเทศเพื่อนบ้าน                        </vt:lpstr>
      <vt:lpstr>เนื้อหา</vt:lpstr>
      <vt:lpstr>  ความร่วมมือทวิภาคี  </vt:lpstr>
      <vt:lpstr> สาระสำคัญของบันทึกข้อตกลง </vt:lpstr>
      <vt:lpstr>ความร่วมมือด้านสาธารณสุขไทยกับประเทศเพื่อนบ้าน</vt:lpstr>
      <vt:lpstr>ความร่วมมือด้านสาธารณสุขไทย-เมียนมาร์ (ต่อ)</vt:lpstr>
      <vt:lpstr>ความร่วมมือด้านสาธารณสุขไทย-เมียนมาร์ (ต่อ)</vt:lpstr>
      <vt:lpstr>ความร่วมมือด้านสาธารณสุขไทย-กัมพูชา</vt:lpstr>
      <vt:lpstr>ความร่วมมือด้านสาธารณสุขของจังหวัดชายแดนทั้งสองประเทศ</vt:lpstr>
      <vt:lpstr>การพัฒนาศักยภาพสถานบริการสาธารณสุขชายแดนของประเทศเพื่อนบ้าน</vt:lpstr>
      <vt:lpstr>Slide 11</vt:lpstr>
      <vt:lpstr>การประชุม การพัฒนาศักยภาพการจัดการด้านสุขภาพ ขั้นพื้นฐานในประเทศเพื่อนบ้าน</vt:lpstr>
      <vt:lpstr>พื้นที่นำร่อง</vt:lpstr>
      <vt:lpstr>Slide 14</vt:lpstr>
      <vt:lpstr>Slide 15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ความเป็นมาของการประชุมเพื่อพัฒนาศักยภาพ  การจัดการด้านสุขภาพขั้นพื้นฐานในชายแดน ประเทศเพื่อนบ้าน                        </dc:title>
  <dc:creator>Corporate Edition</dc:creator>
  <cp:lastModifiedBy>EU</cp:lastModifiedBy>
  <cp:revision>57</cp:revision>
  <dcterms:created xsi:type="dcterms:W3CDTF">2015-03-23T10:59:40Z</dcterms:created>
  <dcterms:modified xsi:type="dcterms:W3CDTF">2015-03-24T06:22:36Z</dcterms:modified>
</cp:coreProperties>
</file>